
<file path=[Content_Types].xml><?xml version="1.0" encoding="utf-8"?>
<Types xmlns="http://schemas.openxmlformats.org/package/2006/content-types">
  <Override PartName="/ppt/slides/slide14.xml" ContentType="application/vnd.openxmlformats-officedocument.presentationml.slide+xml"/>
  <Override PartName="/ppt/slideMasters/slideMaster2.xml" ContentType="application/vnd.openxmlformats-officedocument.presentationml.slideMaster+xml"/>
  <Override PartName="/ppt/notesSlides/notesSlide16.xml" ContentType="application/vnd.openxmlformats-officedocument.presentationml.notesSlide+xml"/>
  <Default Extension="xml" ContentType="application/xml"/>
  <Override PartName="/ppt/tableStyles.xml" ContentType="application/vnd.openxmlformats-officedocument.presentationml.tableStyles+xml"/>
  <Override PartName="/ppt/slideLayouts/slideLayout33.xml" ContentType="application/vnd.openxmlformats-officedocument.presentationml.slideLayout+xml"/>
  <Override PartName="/ppt/notesSlides/notesSlide1.xml" ContentType="application/vnd.openxmlformats-officedocument.presentationml.notesSlide+xml"/>
  <Override PartName="/ppt/slideLayouts/slideLayout16.xml" ContentType="application/vnd.openxmlformats-officedocument.presentationml.slideLayout+xml"/>
  <Override PartName="/ppt/slideLayouts/slideLayout42.xml" ContentType="application/vnd.openxmlformats-officedocument.presentationml.slideLayout+xml"/>
  <Override PartName="/ppt/slideLayouts/slideLayout25.xml" ContentType="application/vnd.openxmlformats-officedocument.presentationml.slideLayout+xml"/>
  <Override PartName="/ppt/slides/slide5.xml" ContentType="application/vnd.openxmlformats-officedocument.presentationml.slide+xml"/>
  <Override PartName="/ppt/slideLayouts/slideLayout5.xml" ContentType="application/vnd.openxmlformats-officedocument.presentationml.slideLayout+xml"/>
  <Override PartName="/ppt/notesSlides/notesSlide9.xml" ContentType="application/vnd.openxmlformats-officedocument.presentationml.notes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ppt/slideLayouts/slideLayout39.xml" ContentType="application/vnd.openxmlformats-officedocument.presentationml.slideLayout+xml"/>
  <Override PartName="/docProps/core.xml" ContentType="application/vnd.openxmlformats-package.core-properties+xml"/>
  <Override PartName="/ppt/notesSlides/notesSlide7.xml" ContentType="application/vnd.openxmlformats-officedocument.presentationml.notesSlide+xml"/>
  <Override PartName="/ppt/slideLayouts/slideLayout32.xml" ContentType="application/vnd.openxmlformats-officedocument.presentationml.slideLayout+xml"/>
  <Default Extension="fntdata" ContentType="application/x-fontdata"/>
  <Override PartName="/ppt/slideLayouts/slideLayout15.xml" ContentType="application/vnd.openxmlformats-officedocument.presentationml.slideLayout+xml"/>
  <Override PartName="/ppt/slideLayouts/slideLayout41.xml" ContentType="application/vnd.openxmlformats-officedocument.presentationml.slideLayout+xml"/>
  <Override PartName="/ppt/slideLayouts/slideLayout24.xml" ContentType="application/vnd.openxmlformats-officedocument.presentationml.slideLayout+xml"/>
  <Override PartName="/ppt/slides/slide4.xml" ContentType="application/vnd.openxmlformats-officedocument.presentationml.slide+xml"/>
  <Override PartName="/ppt/slides/slide19.xml" ContentType="application/vnd.openxmlformats-officedocument.presentationml.slide+xml"/>
  <Override PartName="/ppt/slideLayouts/slideLayout4.xml" ContentType="application/vnd.openxmlformats-officedocument.presentationml.slideLayout+xml"/>
  <Default Extension="png" ContentType="image/png"/>
  <Override PartName="/ppt/notesSlides/notesSlide8.xml" ContentType="application/vnd.openxmlformats-officedocument.presentationml.notesSlide+xml"/>
  <Override PartName="/ppt/slides/slide12.xml" ContentType="application/vnd.openxmlformats-officedocument.presentationml.slide+xml"/>
  <Override PartName="/ppt/notesSlides/notesSlide14.xml" ContentType="application/vnd.openxmlformats-officedocument.presentationml.notesSlide+xml"/>
  <Override PartName="/ppt/slideLayouts/slideLayout38.xml" ContentType="application/vnd.openxmlformats-officedocument.presentationml.slideLayout+xml"/>
  <Override PartName="/ppt/notesSlides/notesSlide6.xml" ContentType="application/vnd.openxmlformats-officedocument.presentationml.notesSlide+xml"/>
  <Override PartName="/ppt/presProps.xml" ContentType="application/vnd.openxmlformats-officedocument.presentationml.presProps+xml"/>
  <Override PartName="/ppt/slideLayouts/slideLayout31.xml" ContentType="application/vnd.openxmlformats-officedocument.presentationml.slideLayout+xml"/>
  <Override PartName="/ppt/slideLayouts/slideLayout14.xml" ContentType="application/vnd.openxmlformats-officedocument.presentationml.slideLayout+xml"/>
  <Override PartName="/ppt/slideLayouts/slideLayout40.xml" ContentType="application/vnd.openxmlformats-officedocument.presentationml.slideLayout+xml"/>
  <Override PartName="/ppt/slideLayouts/slideLayout23.xml" ContentType="application/vnd.openxmlformats-officedocument.presentationml.slideLayout+xml"/>
  <Override PartName="/ppt/slides/slide3.xml" ContentType="application/vnd.openxmlformats-officedocument.presentationml.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slideLayouts/slideLayout37.xml" ContentType="application/vnd.openxmlformats-officedocument.presentationml.slideLayout+xml"/>
  <Override PartName="/ppt/notesSlides/notesSlide5.xml" ContentType="application/vnd.openxmlformats-officedocument.presentationml.notesSlide+xml"/>
  <Override PartName="/ppt/slideLayouts/slideLayout30.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29.xml" ContentType="application/vnd.openxmlformats-officedocument.presentationml.slideLayout+xml"/>
  <Override PartName="/ppt/slides/slide9.xml" ContentType="application/vnd.openxmlformats-officedocument.presentationml.slide+xml"/>
  <Override PartName="/ppt/slideLayouts/slideLayout9.xml" ContentType="application/vnd.openxmlformats-officedocument.presentationml.slideLayout+xml"/>
  <Override PartName="/ppt/slideLayouts/slideLayout22.xml" ContentType="application/vnd.openxmlformats-officedocument.presentationml.slideLayout+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slideLayouts/slideLayout36.xml" ContentType="application/vnd.openxmlformats-officedocument.presentationml.slideLayout+xml"/>
  <Override PartName="/ppt/notesSlides/notesSlide4.xml" ContentType="application/vnd.openxmlformats-officedocument.presentationml.notesSlide+xml"/>
  <Override PartName="/ppt/slideLayouts/slideLayout19.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28.xml" ContentType="application/vnd.openxmlformats-officedocument.presentationml.slideLayout+xml"/>
  <Override PartName="/ppt/notesSlides/notesSlide10.xml" ContentType="application/vnd.openxmlformats-officedocument.presentationml.notesSlide+xml"/>
  <Override PartName="/ppt/slides/slide8.xml" ContentType="application/vnd.openxmlformats-officedocument.presentationml.slide+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Default Extension="jpeg" ContentType="image/jpeg"/>
  <Override PartName="/ppt/viewProps.xml" ContentType="application/vnd.openxmlformats-officedocument.presentationml.viewProps+xml"/>
  <Override PartName="/ppt/notesSlides/notesSlide11.xml" ContentType="application/vnd.openxmlformats-officedocument.presentationml.notesSlide+xml"/>
  <Override PartName="/ppt/slideLayouts/slideLayout35.xml" ContentType="application/vnd.openxmlformats-officedocument.presentationml.slideLayout+xml"/>
  <Override PartName="/ppt/notesSlides/notesSlide3.xml" ContentType="application/vnd.openxmlformats-officedocument.presentationml.notesSlide+xml"/>
  <Override PartName="/ppt/slideLayouts/slideLayout18.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11.xml" ContentType="application/vnd.openxmlformats-officedocument.presentationml.slideLayout+xml"/>
  <Override PartName="/ppt/slideLayouts/slideLayout27.xml" ContentType="application/vnd.openxmlformats-officedocument.presentationml.slideLayout+xml"/>
  <Override PartName="/ppt/slides/slide7.xml" ContentType="application/vnd.openxmlformats-officedocument.presentationml.slide+xml"/>
  <Override PartName="/ppt/slideLayouts/slideLayout7.xml" ContentType="application/vnd.openxmlformats-officedocument.presentationml.slideLayout+xml"/>
  <Override PartName="/ppt/slideLayouts/slideLayout20.xml" ContentType="application/vnd.openxmlformats-officedocument.presentationml.slideLayout+xml"/>
  <Override PartName="/ppt/notesMasters/notesMaster1.xml" ContentType="application/vnd.openxmlformats-officedocument.presentationml.notesMaster+xml"/>
  <Override PartName="/ppt/slides/slide15.xml" ContentType="application/vnd.openxmlformats-officedocument.presentationml.slide+xml"/>
  <Override PartName="/ppt/slideMasters/slideMaster3.xml" ContentType="application/vnd.openxmlformats-officedocument.presentationml.slideMaster+xml"/>
  <Default Extension="tiff" ContentType="image/tiff"/>
  <Override PartName="/ppt/notesSlides/notesSlide17.xml" ContentType="application/vnd.openxmlformats-officedocument.presentationml.notesSlide+xml"/>
  <Override PartName="/ppt/slideLayouts/slideLayout34.xml" ContentType="application/vnd.openxmlformats-officedocument.presentationml.slideLayout+xml"/>
  <Override PartName="/ppt/notesSlides/notesSlide2.xml" ContentType="application/vnd.openxmlformats-officedocument.presentationml.notesSlide+xml"/>
  <Override PartName="/ppt/slideLayouts/slideLayout17.xml" ContentType="application/vnd.openxmlformats-officedocument.presentationml.slideLayout+xml"/>
  <Override PartName="/ppt/slideLayouts/slideLayout43.xml" ContentType="application/vnd.openxmlformats-officedocument.presentationml.slideLayout+xml"/>
  <Override PartName="/ppt/theme/theme1.xml" ContentType="application/vnd.openxmlformats-officedocument.theme+xml"/>
  <Override PartName="/ppt/slideLayouts/slideLayout10.xml" ContentType="application/vnd.openxmlformats-officedocument.presentationml.slideLayout+xml"/>
  <Override PartName="/ppt/presentation.xml" ContentType="application/vnd.openxmlformats-officedocument.presentationml.presentation.main+xml"/>
  <Override PartName="/ppt/slideLayouts/slideLayout26.xml" ContentType="application/vnd.openxmlformats-officedocument.presentationml.slideLayout+xml"/>
  <Override PartName="/ppt/slides/slide6.xml" ContentType="application/vnd.openxmlformats-officedocument.presentationml.slide+xml"/>
  <Default Extension="bin" ContentType="application/vnd.openxmlformats-officedocument.presentationml.printerSettings"/>
  <Override PartName="/ppt/slideLayouts/slideLayout6.xml" ContentType="application/vnd.openxmlformats-officedocument.presentationml.slideLayout+xml"/>
  <Default Extension="rels" ContentType="application/vnd.openxmlformats-package.relationshi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embedTrueTypeFonts="1" autoCompressPictures="0">
  <p:sldMasterIdLst>
    <p:sldMasterId r:id="rId1"/>
    <p:sldMasterId r:id="rId2"/>
    <p:sldMasterId r:id="rId3"/>
  </p:sldMasterIdLst>
  <p:notesMasterIdLst>
    <p:notesMasterId r:id="rId23"/>
  </p:notesMasterIdLst>
  <p:sldIdLst>
    <p:sldId id="257" r:id="rId4"/>
    <p:sldId id="258" r:id="rId5"/>
    <p:sldId id="259" r:id="rId6"/>
    <p:sldId id="260" r:id="rId7"/>
    <p:sldId id="263" r:id="rId8"/>
    <p:sldId id="266" r:id="rId9"/>
    <p:sldId id="261" r:id="rId10"/>
    <p:sldId id="262" r:id="rId11"/>
    <p:sldId id="265" r:id="rId12"/>
    <p:sldId id="264" r:id="rId13"/>
    <p:sldId id="267" r:id="rId14"/>
    <p:sldId id="269" r:id="rId15"/>
    <p:sldId id="270" r:id="rId16"/>
    <p:sldId id="272" r:id="rId17"/>
    <p:sldId id="271" r:id="rId18"/>
    <p:sldId id="273" r:id="rId19"/>
    <p:sldId id="274" r:id="rId20"/>
    <p:sldId id="275" r:id="rId21"/>
    <p:sldId id="276" r:id="rId22"/>
  </p:sldIdLst>
  <p:sldSz cx="9144000" cy="5143500" type="screen16x9"/>
  <p:notesSz cx="6858000" cy="9144000"/>
  <p:embeddedFontLst>
    <p:embeddedFont>
      <p:font typeface="Dosis"/>
      <p:regular r:id="rId24"/>
      <p:bold r:id="rId25"/>
    </p:embeddedFont>
    <p:embeddedFont>
      <p:font typeface="Roboto"/>
      <p:regular r:id="rId26"/>
      <p:bold r:id="rId27"/>
      <p:italic r:id="rId28"/>
      <p:boldItalic r:id="rId29"/>
    </p:embeddedFont>
    <p:embeddedFont>
      <p:font typeface="Roboto Thin"/>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http://schemas.openxmlformats.org/presentationml/2006/main" xmlns:r="http://schemas.openxmlformats.org/officeDocument/2006/relationships" xmlns:a="http://schemas.openxmlformats.org/drawingml/2006/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C63051"/>
    <a:srgbClr val="1388CD"/>
    <a:srgbClr val="E8FCFD"/>
    <a:srgbClr val="D4FAFD"/>
    <a:srgbClr val="285169"/>
  </p:clrMru>
  <p:extLst>
    <p:ext uri="{E76CE94A-603C-4142-B9EB-6D1370010A27}">
      <p14:discardImageEditData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p14="http://schemas.microsoft.com/office/powerpoint/2010/main" xmlns:p="http://schemas.openxmlformats.org/presentationml/2006/main" xmlns:r="http://schemas.openxmlformats.org/officeDocument/2006/relationships" xmlns:a="http://schemas.openxmlformats.org/drawingml/2006/main" xmlns="" val="220"/>
    </p:ext>
    <p:ext uri="{FD5EFAAD-0ECE-453E-9831-46B23BE46B34}">
      <p15:chartTrackingRefBased xmlns:p15="http://schemas.microsoft.com/office/powerpoint/2012/main" xmlns:p="http://schemas.openxmlformats.org/presentationml/2006/main" xmlns:r="http://schemas.openxmlformats.org/officeDocument/2006/relationships" xmlns:a="http://schemas.openxmlformats.org/drawingml/2006/main" xmlns="" val="0"/>
    </p:ext>
  </p:extLst>
</p:presentationPr>
</file>

<file path=ppt/tableStyles.xml><?xml version="1.0" encoding="utf-8"?>
<a:tblStyleLst xmlns:a="http://schemas.openxmlformats.org/drawingml/2006/main" def="{41C52BF7-F10D-42DD-8479-FF2DDF1A0279}">
  <a:tblStyle styleId="{41C52BF7-F10D-42DD-8479-FF2DDF1A027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showOutlineIcons="0">
    <p:restoredLeft sz="16568"/>
    <p:restoredTop sz="94722"/>
  </p:normalViewPr>
  <p:slideViewPr>
    <p:cSldViewPr snapToGrid="0">
      <p:cViewPr varScale="1">
        <p:scale>
          <a:sx n="144" d="100"/>
          <a:sy n="144" d="100"/>
        </p:scale>
        <p:origin x="-504" y="-112"/>
      </p:cViewPr>
      <p:guideLst>
        <p:guide orient="horz" pos="162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notesMaster" Target="notesMasters/notesMaster1.xml"/><Relationship Id="rId24" Type="http://schemas.openxmlformats.org/officeDocument/2006/relationships/font" Target="fonts/font1.fntdata"/><Relationship Id="rId25" Type="http://schemas.openxmlformats.org/officeDocument/2006/relationships/font" Target="fonts/font2.fntdata"/><Relationship Id="rId26" Type="http://schemas.openxmlformats.org/officeDocument/2006/relationships/font" Target="fonts/font3.fntdata"/><Relationship Id="rId27" Type="http://schemas.openxmlformats.org/officeDocument/2006/relationships/font" Target="fonts/font4.fntdata"/><Relationship Id="rId28" Type="http://schemas.openxmlformats.org/officeDocument/2006/relationships/font" Target="fonts/font5.fntdata"/><Relationship Id="rId29" Type="http://schemas.openxmlformats.org/officeDocument/2006/relationships/font" Target="fonts/font6.fntdata"/><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font" Target="fonts/font7.fntdata"/><Relationship Id="rId31" Type="http://schemas.openxmlformats.org/officeDocument/2006/relationships/font" Target="fonts/font8.fntdata"/><Relationship Id="rId32" Type="http://schemas.openxmlformats.org/officeDocument/2006/relationships/font" Target="fonts/font9.fntdata"/><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font" Target="fonts/font10.fntdata"/><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Shape 2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563866418"/>
      </p:ext>
    </p:extLst>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563866418"/>
      </p:ext>
    </p:extLst>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563866418"/>
      </p:ext>
    </p:extLst>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563866418"/>
      </p:ext>
    </p:extLst>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563866418"/>
      </p:ext>
    </p:extLst>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563866418"/>
      </p:ext>
    </p:extLst>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563866418"/>
      </p:ext>
    </p:extLst>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563866418"/>
      </p:ext>
    </p:extLst>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563866418"/>
      </p:ext>
    </p:extLst>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Shape 3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16591297"/>
      </p:ext>
    </p:extLst>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82350251"/>
      </p:ext>
    </p:extLst>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68114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Title and body" type="tx">
  <p:cSld name="TITLE_AND_BODY">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11" name="Shape 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12" name="Shape 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9pPr>
          </a:lstStyle>
          <a:p>
            <a:r>
              <a:t>xx%</a:t>
            </a:r>
          </a:p>
        </p:txBody>
      </p:sp>
      <p:sp>
        <p:nvSpPr>
          <p:cNvPr id="46" name="Shape 4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ctr"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7" name="Shape 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Title slide" type="title">
  <p:cSld name="TITLE">
    <p:bg>
      <p:bgPr>
        <a:solidFill>
          <a:srgbClr val="295269"/>
        </a:solidFill>
        <a:effectLst/>
      </p:bgPr>
    </p:bg>
    <p:spTree>
      <p:nvGrpSpPr>
        <p:cNvPr id="1" name="Shape 54"/>
        <p:cNvGrpSpPr/>
        <p:nvPr/>
      </p:nvGrpSpPr>
      <p:grpSpPr>
        <a:xfrm>
          <a:off x="0" y="0"/>
          <a:ext cx="0" cy="0"/>
          <a:chOff x="0" y="0"/>
          <a:chExt cx="0" cy="0"/>
        </a:xfrm>
      </p:grpSpPr>
      <p:sp>
        <p:nvSpPr>
          <p:cNvPr id="55" name="Shape 55"/>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TITLE GOES HERE</a:t>
            </a:r>
            <a:endParaRPr sz="1000" b="0" i="0" u="none" strike="noStrike" cap="none">
              <a:solidFill>
                <a:schemeClr val="lt1"/>
              </a:solidFill>
              <a:latin typeface="Dosis"/>
              <a:ea typeface="Dosis"/>
              <a:cs typeface="Dosis"/>
              <a:sym typeface="Dosis"/>
            </a:endParaRPr>
          </a:p>
        </p:txBody>
      </p:sp>
      <p:sp>
        <p:nvSpPr>
          <p:cNvPr id="56" name="Shape 56"/>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
        <p:nvSpPr>
          <p:cNvPr id="57" name="Shape 57"/>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800"/>
              <a:buFont typeface="Arial"/>
              <a:buNone/>
            </a:pPr>
            <a:r>
              <a:rPr lang="en" sz="800" b="0" i="0" u="none" strike="noStrike" cap="none">
                <a:solidFill>
                  <a:srgbClr val="BCBEC0"/>
                </a:solidFill>
                <a:latin typeface="Dosis"/>
                <a:ea typeface="Dosis"/>
                <a:cs typeface="Dosis"/>
                <a:sym typeface="Dosis"/>
              </a:rPr>
              <a:t>New York  -  10th February, 2014</a:t>
            </a:r>
            <a:endParaRPr sz="800" b="0" i="0" u="none" strike="noStrike" cap="none">
              <a:solidFill>
                <a:srgbClr val="BCBEC0"/>
              </a:solidFill>
              <a:latin typeface="Dosis"/>
              <a:ea typeface="Dosis"/>
              <a:cs typeface="Dosis"/>
              <a:sym typeface="Dosis"/>
            </a:endParaRPr>
          </a:p>
        </p:txBody>
      </p:sp>
      <p:pic>
        <p:nvPicPr>
          <p:cNvPr id="58" name="Shape 58"/>
          <p:cNvPicPr preferRelativeResize="0"/>
          <p:nvPr/>
        </p:nvPicPr>
        <p:blipFill rotWithShape="1">
          <a:blip r:embed="rId2">
            <a:alphaModFix/>
          </a:blip>
          <a:srcRect/>
          <a:stretch/>
        </p:blipFill>
        <p:spPr>
          <a:xfrm>
            <a:off x="469028" y="620299"/>
            <a:ext cx="1362880" cy="2866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Contents">
  <p:cSld name="CUSTOM_1">
    <p:bg>
      <p:bgPr>
        <a:solidFill>
          <a:srgbClr val="295269"/>
        </a:solidFill>
        <a:effectLst/>
      </p:bgPr>
    </p:bg>
    <p:spTree>
      <p:nvGrpSpPr>
        <p:cNvPr id="1" name="Shape 59"/>
        <p:cNvGrpSpPr/>
        <p:nvPr/>
      </p:nvGrpSpPr>
      <p:grpSpPr>
        <a:xfrm>
          <a:off x="0" y="0"/>
          <a:ext cx="0" cy="0"/>
          <a:chOff x="0" y="0"/>
          <a:chExt cx="0" cy="0"/>
        </a:xfrm>
      </p:grpSpPr>
      <p:sp>
        <p:nvSpPr>
          <p:cNvPr id="60" name="Shape 60"/>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1. Announcements</a:t>
            </a:r>
            <a:endParaRPr sz="1000" b="0" i="0" u="none" strike="noStrike" cap="none">
              <a:solidFill>
                <a:srgbClr val="000000"/>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2. Recruiting</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3. Product Updates</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4.  Weekly Metrics</a:t>
            </a:r>
            <a:endParaRPr sz="1800" b="0" i="0" u="none" strike="noStrike" cap="none">
              <a:solidFill>
                <a:srgbClr val="FFFFFF"/>
              </a:solidFill>
              <a:latin typeface="Dosis"/>
              <a:ea typeface="Dosis"/>
              <a:cs typeface="Dosis"/>
              <a:sym typeface="Dosis"/>
            </a:endParaRPr>
          </a:p>
        </p:txBody>
      </p:sp>
      <p:cxnSp>
        <p:nvCxnSpPr>
          <p:cNvPr id="61" name="Shape 61"/>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2" name="Shape 62"/>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39D1B4"/>
                </a:solidFill>
                <a:latin typeface="Dosis"/>
                <a:ea typeface="Dosis"/>
                <a:cs typeface="Dosis"/>
                <a:sym typeface="Dosis"/>
              </a:rPr>
              <a:t>CONTENTS</a:t>
            </a:r>
            <a:endParaRPr sz="2400" b="0" i="0" u="none" strike="noStrike" cap="none">
              <a:solidFill>
                <a:srgbClr val="39D1B4"/>
              </a:solidFill>
              <a:latin typeface="Dosis"/>
              <a:ea typeface="Dosis"/>
              <a:cs typeface="Dosis"/>
              <a:sym typeface="Dosis"/>
            </a:endParaRPr>
          </a:p>
        </p:txBody>
      </p:sp>
      <p:cxnSp>
        <p:nvCxnSpPr>
          <p:cNvPr id="63" name="Shape 63"/>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Section Slide">
  <p:cSld name="CUSTOM_6">
    <p:bg>
      <p:bgPr>
        <a:solidFill>
          <a:srgbClr val="6AB1D3"/>
        </a:solidFill>
        <a:effectLst/>
      </p:bgPr>
    </p:bg>
    <p:spTree>
      <p:nvGrpSpPr>
        <p:cNvPr id="1" name="Shape 64"/>
        <p:cNvGrpSpPr/>
        <p:nvPr/>
      </p:nvGrpSpPr>
      <p:grpSpPr>
        <a:xfrm>
          <a:off x="0" y="0"/>
          <a:ext cx="0" cy="0"/>
          <a:chOff x="0" y="0"/>
          <a:chExt cx="0" cy="0"/>
        </a:xfrm>
      </p:grpSpPr>
      <p:sp>
        <p:nvSpPr>
          <p:cNvPr id="65" name="Shape 65"/>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MAIN SECTION TITLE</a:t>
            </a:r>
            <a:endParaRPr sz="1000" b="0" i="0" u="none" strike="noStrike" cap="none">
              <a:solidFill>
                <a:schemeClr val="lt1"/>
              </a:solidFill>
              <a:latin typeface="Dosis"/>
              <a:ea typeface="Dosis"/>
              <a:cs typeface="Dosis"/>
              <a:sym typeface="Dosis"/>
            </a:endParaRPr>
          </a:p>
        </p:txBody>
      </p:sp>
      <p:sp>
        <p:nvSpPr>
          <p:cNvPr id="66" name="Shape 66"/>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204056"/>
                </a:solidFill>
                <a:latin typeface="Dosis"/>
                <a:ea typeface="Dosis"/>
                <a:cs typeface="Dosis"/>
                <a:sym typeface="Dosis"/>
              </a:rPr>
              <a:t>Subtitle goes here</a:t>
            </a:r>
            <a:endParaRPr sz="1000" b="0" i="0" u="none" strike="noStrike" cap="none">
              <a:solidFill>
                <a:srgbClr val="204056"/>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Sub-section Slide">
  <p:cSld name="CUSTOM_7">
    <p:bg>
      <p:bgPr>
        <a:solidFill>
          <a:srgbClr val="E6E7E8"/>
        </a:solidFill>
        <a:effectLst/>
      </p:bgPr>
    </p:bg>
    <p:spTree>
      <p:nvGrpSpPr>
        <p:cNvPr id="1" name="Shape 67"/>
        <p:cNvGrpSpPr/>
        <p:nvPr/>
      </p:nvGrpSpPr>
      <p:grpSpPr>
        <a:xfrm>
          <a:off x="0" y="0"/>
          <a:ext cx="0" cy="0"/>
          <a:chOff x="0" y="0"/>
          <a:chExt cx="0" cy="0"/>
        </a:xfrm>
      </p:grpSpPr>
      <p:sp>
        <p:nvSpPr>
          <p:cNvPr id="68" name="Shape 68"/>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rgbClr val="204056"/>
                </a:solidFill>
                <a:latin typeface="Dosis"/>
                <a:ea typeface="Dosis"/>
                <a:cs typeface="Dosis"/>
                <a:sym typeface="Dosis"/>
              </a:rPr>
              <a:t>SUB-SECTION TITLE</a:t>
            </a:r>
            <a:endParaRPr sz="1000" b="0" i="0" u="none" strike="noStrike" cap="none">
              <a:solidFill>
                <a:srgbClr val="204056"/>
              </a:solidFill>
              <a:latin typeface="Dosis"/>
              <a:ea typeface="Dosis"/>
              <a:cs typeface="Dosis"/>
              <a:sym typeface="Dosis"/>
            </a:endParaRPr>
          </a:p>
        </p:txBody>
      </p:sp>
      <p:sp>
        <p:nvSpPr>
          <p:cNvPr id="69" name="Shape 69"/>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Goal Slide">
  <p:cSld name="CUSTOM_11">
    <p:spTree>
      <p:nvGrpSpPr>
        <p:cNvPr id="1" name="Shape 70"/>
        <p:cNvGrpSpPr/>
        <p:nvPr/>
      </p:nvGrpSpPr>
      <p:grpSpPr>
        <a:xfrm>
          <a:off x="0" y="0"/>
          <a:ext cx="0" cy="0"/>
          <a:chOff x="0" y="0"/>
          <a:chExt cx="0" cy="0"/>
        </a:xfrm>
      </p:grpSpPr>
      <p:sp>
        <p:nvSpPr>
          <p:cNvPr id="71" name="Shape 71"/>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3200"/>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b="0" i="0" u="none" strike="noStrike" cap="none">
              <a:solidFill>
                <a:srgbClr val="000000"/>
              </a:solidFill>
              <a:latin typeface="Dosis"/>
              <a:ea typeface="Dosis"/>
              <a:cs typeface="Dosis"/>
              <a:sym typeface="Dosis"/>
            </a:endParaRPr>
          </a:p>
        </p:txBody>
      </p:sp>
      <p:sp>
        <p:nvSpPr>
          <p:cNvPr id="72" name="Shape 72"/>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GOAL</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List 1">
  <p:cSld name="CUSTOM_9">
    <p:spTree>
      <p:nvGrpSpPr>
        <p:cNvPr id="1" name="Shape 73"/>
        <p:cNvGrpSpPr/>
        <p:nvPr/>
      </p:nvGrpSpPr>
      <p:grpSpPr>
        <a:xfrm>
          <a:off x="0" y="0"/>
          <a:ext cx="0" cy="0"/>
          <a:chOff x="0" y="0"/>
          <a:chExt cx="0" cy="0"/>
        </a:xfrm>
      </p:grpSpPr>
      <p:sp>
        <p:nvSpPr>
          <p:cNvPr id="74" name="Shape 74"/>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1. Announcements</a:t>
            </a:r>
            <a:endParaRPr sz="10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2. Recruiting</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3. Product Updates</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4.  Weekly Metrics</a:t>
            </a:r>
            <a:endParaRPr sz="1800" b="0" i="0" u="none" strike="noStrike" cap="none">
              <a:solidFill>
                <a:srgbClr val="295269"/>
              </a:solidFill>
              <a:latin typeface="Dosis"/>
              <a:ea typeface="Dosis"/>
              <a:cs typeface="Dosis"/>
              <a:sym typeface="Dosis"/>
            </a:endParaRPr>
          </a:p>
        </p:txBody>
      </p:sp>
      <p:cxnSp>
        <p:nvCxnSpPr>
          <p:cNvPr id="75" name="Shape 75"/>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6" name="Shape 76"/>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6AB1D3"/>
                </a:solidFill>
                <a:latin typeface="Dosis"/>
                <a:ea typeface="Dosis"/>
                <a:cs typeface="Dosis"/>
                <a:sym typeface="Dosis"/>
              </a:rPr>
              <a:t>LIST OF THINGS</a:t>
            </a:r>
            <a:endParaRPr sz="2400" b="0" i="0" u="none" strike="noStrike" cap="none">
              <a:solidFill>
                <a:srgbClr val="6AB1D3"/>
              </a:solidFill>
              <a:latin typeface="Dosis"/>
              <a:ea typeface="Dosis"/>
              <a:cs typeface="Dosis"/>
              <a:sym typeface="Dosis"/>
            </a:endParaRPr>
          </a:p>
        </p:txBody>
      </p:sp>
      <p:cxnSp>
        <p:nvCxnSpPr>
          <p:cNvPr id="77" name="Shape 77"/>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List 2">
  <p:cSld name="CUSTOM_8">
    <p:spTree>
      <p:nvGrpSpPr>
        <p:cNvPr id="1" name="Shape 78"/>
        <p:cNvGrpSpPr/>
        <p:nvPr/>
      </p:nvGrpSpPr>
      <p:grpSpPr>
        <a:xfrm>
          <a:off x="0" y="0"/>
          <a:ext cx="0" cy="0"/>
          <a:chOff x="0" y="0"/>
          <a:chExt cx="0" cy="0"/>
        </a:xfrm>
      </p:grpSpPr>
      <p:sp>
        <p:nvSpPr>
          <p:cNvPr id="79" name="Shape 79"/>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0" name="Shape 80"/>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b="0" i="0" u="none" strike="noStrike" cap="none">
              <a:solidFill>
                <a:srgbClr val="000000"/>
              </a:solidFill>
              <a:latin typeface="Dosis"/>
              <a:ea typeface="Dosis"/>
              <a:cs typeface="Dosis"/>
              <a:sym typeface="Dosis"/>
            </a:endParaRPr>
          </a:p>
        </p:txBody>
      </p:sp>
      <p:sp>
        <p:nvSpPr>
          <p:cNvPr id="81" name="Shape 81"/>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Title slide" type="title">
  <p:cSld name="TITL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9pPr>
          </a:lstStyle>
          <a:p>
            <a:endParaRPr/>
          </a:p>
        </p:txBody>
      </p:sp>
      <p:sp>
        <p:nvSpPr>
          <p:cNvPr id="15" name="Shape 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9pPr>
          </a:lstStyle>
          <a:p>
            <a:endParaRPr/>
          </a:p>
        </p:txBody>
      </p:sp>
      <p:sp>
        <p:nvSpPr>
          <p:cNvPr id="16" name="Shape 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List 2 - Andy">
  <p:cSld name="CUSTOM_8_1">
    <p:spTree>
      <p:nvGrpSpPr>
        <p:cNvPr id="1" name="Shape 82"/>
        <p:cNvGrpSpPr/>
        <p:nvPr/>
      </p:nvGrpSpPr>
      <p:grpSpPr>
        <a:xfrm>
          <a:off x="0" y="0"/>
          <a:ext cx="0" cy="0"/>
          <a:chOff x="0" y="0"/>
          <a:chExt cx="0" cy="0"/>
        </a:xfrm>
      </p:grpSpPr>
      <p:sp>
        <p:nvSpPr>
          <p:cNvPr id="83" name="Shape 83"/>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4" name="Shape 84"/>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85" name="Shape 85"/>
          <p:cNvSpPr txBox="1">
            <a:spLocks noGrp="1"/>
          </p:cNvSpPr>
          <p:nvPr>
            <p:ph type="body" idx="1"/>
          </p:nvPr>
        </p:nvSpPr>
        <p:spPr>
          <a:xfrm>
            <a:off x="469025" y="2735200"/>
            <a:ext cx="8210400" cy="20115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600"/>
              </a:spcBef>
              <a:spcAft>
                <a:spcPts val="0"/>
              </a:spcAft>
              <a:buClr>
                <a:schemeClr val="dk1"/>
              </a:buClr>
              <a:buSzPts val="2400"/>
              <a:buFont typeface="Dosis"/>
              <a:buChar char="●"/>
              <a:defRPr sz="2400" b="0" i="0" u="none" strike="noStrike" cap="none">
                <a:solidFill>
                  <a:schemeClr val="dk1"/>
                </a:solidFill>
                <a:latin typeface="Dosis"/>
                <a:ea typeface="Dosis"/>
                <a:cs typeface="Dosis"/>
                <a:sym typeface="Dosis"/>
              </a:defRPr>
            </a:lvl1pPr>
            <a:lvl2pPr marL="914400" marR="0" lvl="1"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2pPr>
            <a:lvl3pPr marL="1371600" marR="0" lvl="2"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3pPr>
            <a:lvl4pPr marL="1828800" marR="0" lvl="3"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4pPr>
            <a:lvl5pPr marL="2286000" marR="0" lvl="4"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5pPr>
            <a:lvl6pPr marL="2743200" marR="0" lvl="5"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6pPr>
            <a:lvl7pPr marL="3200400" marR="0" lvl="6"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7pPr>
            <a:lvl8pPr marL="3657600" marR="0" lvl="7"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8pPr>
            <a:lvl9pPr marL="4114800" marR="0" lvl="8"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2-Column">
  <p:cSld name="CUSTOM_3">
    <p:spTree>
      <p:nvGrpSpPr>
        <p:cNvPr id="1" name="Shape 86"/>
        <p:cNvGrpSpPr/>
        <p:nvPr/>
      </p:nvGrpSpPr>
      <p:grpSpPr>
        <a:xfrm>
          <a:off x="0" y="0"/>
          <a:ext cx="0" cy="0"/>
          <a:chOff x="0" y="0"/>
          <a:chExt cx="0" cy="0"/>
        </a:xfrm>
      </p:grpSpPr>
      <p:sp>
        <p:nvSpPr>
          <p:cNvPr id="87" name="Shape 87"/>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88" name="Shape 8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9" name="Shape 89"/>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90" name="Shape 90"/>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91" name="Shape 91"/>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2" name="Shape 92"/>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3-Column">
  <p:cSld name="CUSTOM_4">
    <p:spTree>
      <p:nvGrpSpPr>
        <p:cNvPr id="1" name="Shape 93"/>
        <p:cNvGrpSpPr/>
        <p:nvPr/>
      </p:nvGrpSpPr>
      <p:grpSpPr>
        <a:xfrm>
          <a:off x="0" y="0"/>
          <a:ext cx="0" cy="0"/>
          <a:chOff x="0" y="0"/>
          <a:chExt cx="0" cy="0"/>
        </a:xfrm>
      </p:grpSpPr>
      <p:sp>
        <p:nvSpPr>
          <p:cNvPr id="94" name="Shape 94"/>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95" name="Shape 95"/>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6" name="Shape 96"/>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7" name="Shape 97"/>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8" name="Shape 98"/>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9" name="Shape 99"/>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100" name="Shape 100"/>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101" name="Shape 101"/>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4-Column">
  <p:cSld name="CUSTOM_20">
    <p:spTree>
      <p:nvGrpSpPr>
        <p:cNvPr id="1" name="Shape 102"/>
        <p:cNvGrpSpPr/>
        <p:nvPr/>
      </p:nvGrpSpPr>
      <p:grpSpPr>
        <a:xfrm>
          <a:off x="0" y="0"/>
          <a:ext cx="0" cy="0"/>
          <a:chOff x="0" y="0"/>
          <a:chExt cx="0" cy="0"/>
        </a:xfrm>
      </p:grpSpPr>
      <p:sp>
        <p:nvSpPr>
          <p:cNvPr id="103" name="Shape 103"/>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4" name="Shape 104"/>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5" name="Shape 105"/>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6" name="Shape 106"/>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7" name="Shape 107"/>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8" name="Shape 108"/>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9" name="Shape 109"/>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0" name="Shape 110"/>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1" name="Shape 111"/>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2" name="Shape 112"/>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3" name="Shape 113"/>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4" name="Shape 114"/>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15" name="Shape 115"/>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6" name="Shape 116"/>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7" name="Shape 117"/>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18" name="Shape 118"/>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9" name="Shape 119"/>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0" name="Shape 120"/>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1" name="Shape 121"/>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2" name="Shape 122"/>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3" name="Shape 123"/>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4" name="Shape 124"/>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5" name="Shape 125"/>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6" name="Shape 126"/>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7" name="Shape 127"/>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28" name="Shape 128"/>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30" name="Shape 130"/>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1" name="Shape 131"/>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A</a:t>
            </a:r>
            <a:endParaRPr sz="1400" b="0" i="0" u="none" strike="noStrike" cap="none">
              <a:solidFill>
                <a:srgbClr val="295269"/>
              </a:solidFill>
              <a:latin typeface="Dosis"/>
              <a:ea typeface="Dosis"/>
              <a:cs typeface="Dosis"/>
              <a:sym typeface="Dosis"/>
            </a:endParaRPr>
          </a:p>
        </p:txBody>
      </p:sp>
      <p:sp>
        <p:nvSpPr>
          <p:cNvPr id="132" name="Shape 132"/>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B</a:t>
            </a:r>
            <a:endParaRPr sz="1400" b="0" i="0" u="none" strike="noStrike" cap="none">
              <a:solidFill>
                <a:srgbClr val="295269"/>
              </a:solidFill>
              <a:latin typeface="Dosis"/>
              <a:ea typeface="Dosis"/>
              <a:cs typeface="Dosis"/>
              <a:sym typeface="Dosis"/>
            </a:endParaRPr>
          </a:p>
        </p:txBody>
      </p:sp>
      <p:sp>
        <p:nvSpPr>
          <p:cNvPr id="133" name="Shape 133"/>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D</a:t>
            </a:r>
            <a:endParaRPr sz="1400" b="0" i="0" u="none" strike="noStrike" cap="none">
              <a:solidFill>
                <a:srgbClr val="295269"/>
              </a:solidFill>
              <a:latin typeface="Dosis"/>
              <a:ea typeface="Dosis"/>
              <a:cs typeface="Dosis"/>
              <a:sym typeface="Dosis"/>
            </a:endParaRPr>
          </a:p>
        </p:txBody>
      </p:sp>
      <p:sp>
        <p:nvSpPr>
          <p:cNvPr id="134" name="Shape 134"/>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C</a:t>
            </a:r>
            <a:endParaRPr sz="1400" b="0" i="0" u="none" strike="noStrike" cap="none">
              <a:solidFill>
                <a:srgbClr val="295269"/>
              </a:solidFill>
              <a:latin typeface="Dosis"/>
              <a:ea typeface="Dosis"/>
              <a:cs typeface="Dosis"/>
              <a:sym typeface="Dosis"/>
            </a:endParaRPr>
          </a:p>
        </p:txBody>
      </p:sp>
      <p:cxnSp>
        <p:nvCxnSpPr>
          <p:cNvPr id="135" name="Shape 135"/>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8" name="Shape 138"/>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Boxes Slide">
  <p:cSld name="CUSTOM_19">
    <p:spTree>
      <p:nvGrpSpPr>
        <p:cNvPr id="1" name="Shape 139"/>
        <p:cNvGrpSpPr/>
        <p:nvPr/>
      </p:nvGrpSpPr>
      <p:grpSpPr>
        <a:xfrm>
          <a:off x="0" y="0"/>
          <a:ext cx="0" cy="0"/>
          <a:chOff x="0" y="0"/>
          <a:chExt cx="0" cy="0"/>
        </a:xfrm>
      </p:grpSpPr>
      <p:pic>
        <p:nvPicPr>
          <p:cNvPr id="140" name="Shape 140"/>
          <p:cNvPicPr preferRelativeResize="0"/>
          <p:nvPr/>
        </p:nvPicPr>
        <p:blipFill rotWithShape="1">
          <a:blip r:embed="rId2">
            <a:alphaModFix/>
          </a:blip>
          <a:srcRect/>
          <a:stretch/>
        </p:blipFill>
        <p:spPr>
          <a:xfrm>
            <a:off x="457359" y="1347812"/>
            <a:ext cx="2434455" cy="2447850"/>
          </a:xfrm>
          <a:prstGeom prst="rect">
            <a:avLst/>
          </a:prstGeom>
          <a:noFill/>
          <a:ln>
            <a:noFill/>
          </a:ln>
        </p:spPr>
      </p:pic>
      <p:sp>
        <p:nvSpPr>
          <p:cNvPr id="141" name="Shape 141"/>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2" name="Shape 142"/>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3" name="Shape 143"/>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4" name="Shape 144"/>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45" name="Shape 145"/>
          <p:cNvPicPr preferRelativeResize="0"/>
          <p:nvPr/>
        </p:nvPicPr>
        <p:blipFill rotWithShape="1">
          <a:blip r:embed="rId2">
            <a:alphaModFix/>
          </a:blip>
          <a:srcRect/>
          <a:stretch/>
        </p:blipFill>
        <p:spPr>
          <a:xfrm>
            <a:off x="3354758" y="1347812"/>
            <a:ext cx="2434455" cy="2447850"/>
          </a:xfrm>
          <a:prstGeom prst="rect">
            <a:avLst/>
          </a:prstGeom>
          <a:noFill/>
          <a:ln>
            <a:noFill/>
          </a:ln>
        </p:spPr>
      </p:pic>
      <p:sp>
        <p:nvSpPr>
          <p:cNvPr id="146" name="Shape 146"/>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7" name="Shape 147"/>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8" name="Shape 148"/>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9" name="Shape 149"/>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50" name="Shape 150"/>
          <p:cNvPicPr preferRelativeResize="0"/>
          <p:nvPr/>
        </p:nvPicPr>
        <p:blipFill rotWithShape="1">
          <a:blip r:embed="rId2">
            <a:alphaModFix/>
          </a:blip>
          <a:srcRect/>
          <a:stretch/>
        </p:blipFill>
        <p:spPr>
          <a:xfrm>
            <a:off x="6252158" y="1347812"/>
            <a:ext cx="2434455" cy="2447850"/>
          </a:xfrm>
          <a:prstGeom prst="rect">
            <a:avLst/>
          </a:prstGeom>
          <a:noFill/>
          <a:ln>
            <a:noFill/>
          </a:ln>
        </p:spPr>
      </p:pic>
      <p:sp>
        <p:nvSpPr>
          <p:cNvPr id="151" name="Shape 151"/>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2" name="Shape 152"/>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53" name="Shape 153"/>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4" name="Shape 154"/>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Single-Image Normal">
  <p:cSld name="CUSTOM_13">
    <p:spTree>
      <p:nvGrpSpPr>
        <p:cNvPr id="1" name="Shape 155"/>
        <p:cNvGrpSpPr/>
        <p:nvPr/>
      </p:nvGrpSpPr>
      <p:grpSpPr>
        <a:xfrm>
          <a:off x="0" y="0"/>
          <a:ext cx="0" cy="0"/>
          <a:chOff x="0" y="0"/>
          <a:chExt cx="0" cy="0"/>
        </a:xfrm>
      </p:grpSpPr>
      <p:sp>
        <p:nvSpPr>
          <p:cNvPr id="156" name="Shape 156"/>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Shape 157"/>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204056"/>
                </a:solidFill>
                <a:latin typeface="Dosis"/>
                <a:ea typeface="Dosis"/>
                <a:cs typeface="Dosis"/>
                <a:sym typeface="Dosis"/>
              </a:rPr>
              <a:t>Title, could be longer or more wordy</a:t>
            </a:r>
            <a:endParaRPr sz="2800" b="0" i="0" u="none" strike="noStrike" cap="none">
              <a:solidFill>
                <a:srgbClr val="204056"/>
              </a:solidFill>
              <a:latin typeface="Dosis"/>
              <a:ea typeface="Dosis"/>
              <a:cs typeface="Dosis"/>
              <a:sym typeface="Dosis"/>
            </a:endParaRPr>
          </a:p>
        </p:txBody>
      </p:sp>
      <p:sp>
        <p:nvSpPr>
          <p:cNvPr id="158" name="Shape 158"/>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Commentary</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Trends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Key Findings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204056"/>
              </a:solidFill>
              <a:latin typeface="Dosis"/>
              <a:ea typeface="Dosis"/>
              <a:cs typeface="Dosis"/>
              <a:sym typeface="Dosis"/>
            </a:endParaRPr>
          </a:p>
        </p:txBody>
      </p:sp>
      <p:sp>
        <p:nvSpPr>
          <p:cNvPr id="159" name="Shape 159"/>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0" name="Shape 160"/>
          <p:cNvPicPr preferRelativeResize="0"/>
          <p:nvPr/>
        </p:nvPicPr>
        <p:blipFill rotWithShape="1">
          <a:blip r:embed="rId2">
            <a:alphaModFix/>
          </a:blip>
          <a:srcRect/>
          <a:stretch/>
        </p:blipFill>
        <p:spPr>
          <a:xfrm>
            <a:off x="486668" y="784766"/>
            <a:ext cx="4521770" cy="3425651"/>
          </a:xfrm>
          <a:prstGeom prst="rect">
            <a:avLst/>
          </a:prstGeom>
          <a:noFill/>
          <a:ln>
            <a:noFill/>
          </a:ln>
        </p:spPr>
      </p:pic>
      <p:sp>
        <p:nvSpPr>
          <p:cNvPr id="161" name="Shape 161"/>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Two-Image Slide">
  <p:cSld name="CUSTOM_14">
    <p:spTree>
      <p:nvGrpSpPr>
        <p:cNvPr id="1" name="Shape 162"/>
        <p:cNvGrpSpPr/>
        <p:nvPr/>
      </p:nvGrpSpPr>
      <p:grpSpPr>
        <a:xfrm>
          <a:off x="0" y="0"/>
          <a:ext cx="0" cy="0"/>
          <a:chOff x="0" y="0"/>
          <a:chExt cx="0" cy="0"/>
        </a:xfrm>
      </p:grpSpPr>
      <p:sp>
        <p:nvSpPr>
          <p:cNvPr id="163" name="Shape 163"/>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4" name="Shape 164"/>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5" name="Shape 165"/>
          <p:cNvPicPr preferRelativeResize="0"/>
          <p:nvPr/>
        </p:nvPicPr>
        <p:blipFill rotWithShape="1">
          <a:blip r:embed="rId2">
            <a:alphaModFix/>
          </a:blip>
          <a:srcRect/>
          <a:stretch/>
        </p:blipFill>
        <p:spPr>
          <a:xfrm>
            <a:off x="644872" y="1111745"/>
            <a:ext cx="3578572" cy="2711276"/>
          </a:xfrm>
          <a:prstGeom prst="rect">
            <a:avLst/>
          </a:prstGeom>
          <a:noFill/>
          <a:ln>
            <a:noFill/>
          </a:ln>
        </p:spPr>
      </p:pic>
      <p:pic>
        <p:nvPicPr>
          <p:cNvPr id="166" name="Shape 166"/>
          <p:cNvPicPr preferRelativeResize="0"/>
          <p:nvPr/>
        </p:nvPicPr>
        <p:blipFill rotWithShape="1">
          <a:blip r:embed="rId2">
            <a:alphaModFix/>
          </a:blip>
          <a:srcRect/>
          <a:stretch/>
        </p:blipFill>
        <p:spPr>
          <a:xfrm>
            <a:off x="4878139" y="1111745"/>
            <a:ext cx="3578572" cy="2711276"/>
          </a:xfrm>
          <a:prstGeom prst="rect">
            <a:avLst/>
          </a:prstGeom>
          <a:noFill/>
          <a:ln>
            <a:noFill/>
          </a:ln>
        </p:spPr>
      </p:pic>
      <p:sp>
        <p:nvSpPr>
          <p:cNvPr id="167" name="Shape 167"/>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8" name="Shape 168"/>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Statement 1">
  <p:cSld name="CUSTOM_15">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1" name="Shape 171"/>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Shape 172"/>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3" name="Shape 173"/>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Statement 2">
  <p:cSld name="CUSTOM_16">
    <p:spTree>
      <p:nvGrpSpPr>
        <p:cNvPr id="1" name="Shape 174"/>
        <p:cNvGrpSpPr/>
        <p:nvPr/>
      </p:nvGrpSpPr>
      <p:grpSpPr>
        <a:xfrm>
          <a:off x="0" y="0"/>
          <a:ext cx="0" cy="0"/>
          <a:chOff x="0" y="0"/>
          <a:chExt cx="0" cy="0"/>
        </a:xfrm>
      </p:grpSpPr>
      <p:pic>
        <p:nvPicPr>
          <p:cNvPr id="175" name="Shape 17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Shape 176"/>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Shape 177"/>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8" name="Shape 178"/>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Person Slide">
  <p:cSld name="CUSTOM_17">
    <p:bg>
      <p:bgPr>
        <a:solidFill>
          <a:srgbClr val="000000"/>
        </a:solidFill>
        <a:effectLst/>
      </p:bgPr>
    </p:bg>
    <p:spTree>
      <p:nvGrpSpPr>
        <p:cNvPr id="1" name="Shape 179"/>
        <p:cNvGrpSpPr/>
        <p:nvPr/>
      </p:nvGrpSpPr>
      <p:grpSpPr>
        <a:xfrm>
          <a:off x="0" y="0"/>
          <a:ext cx="0" cy="0"/>
          <a:chOff x="0" y="0"/>
          <a:chExt cx="0" cy="0"/>
        </a:xfrm>
      </p:grpSpPr>
      <p:pic>
        <p:nvPicPr>
          <p:cNvPr id="180" name="Shape 180"/>
          <p:cNvPicPr preferRelativeResize="0"/>
          <p:nvPr/>
        </p:nvPicPr>
        <p:blipFill rotWithShape="1">
          <a:blip r:embed="rId2">
            <a:alphaModFix/>
          </a:blip>
          <a:srcRect/>
          <a:stretch/>
        </p:blipFill>
        <p:spPr>
          <a:xfrm>
            <a:off x="0" y="0"/>
            <a:ext cx="5143500" cy="5143500"/>
          </a:xfrm>
          <a:prstGeom prst="rect">
            <a:avLst/>
          </a:prstGeom>
          <a:noFill/>
          <a:ln>
            <a:noFill/>
          </a:ln>
        </p:spPr>
      </p:pic>
      <p:sp>
        <p:nvSpPr>
          <p:cNvPr id="181" name="Shape 181"/>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BCBEC0"/>
                </a:solidFill>
                <a:latin typeface="Dosis"/>
                <a:ea typeface="Dosis"/>
                <a:cs typeface="Dosis"/>
                <a:sym typeface="Dosis"/>
              </a:rPr>
              <a:t>Passionate developer, lover of pizza and cute little dogs. Previously at Acme Inc and Awesome Startup.</a:t>
            </a:r>
            <a:endParaRPr sz="1800" b="0" i="0" u="none" strike="noStrike" cap="none">
              <a:solidFill>
                <a:srgbClr val="BCBEC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CBEC0"/>
              </a:solidFill>
              <a:latin typeface="Dosis"/>
              <a:ea typeface="Dosis"/>
              <a:cs typeface="Dosis"/>
              <a:sym typeface="Dosis"/>
            </a:endParaRPr>
          </a:p>
        </p:txBody>
      </p:sp>
      <p:sp>
        <p:nvSpPr>
          <p:cNvPr id="182" name="Shape 182"/>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Dosis"/>
                <a:ea typeface="Dosis"/>
                <a:cs typeface="Dosis"/>
                <a:sym typeface="Dosis"/>
              </a:rPr>
              <a:t>Welcome</a:t>
            </a:r>
            <a:endParaRPr sz="1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Dosis"/>
                <a:ea typeface="Dosis"/>
                <a:cs typeface="Dosis"/>
                <a:sym typeface="Dosis"/>
              </a:rPr>
              <a:t>John Coder</a:t>
            </a:r>
            <a:endParaRPr sz="2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Section header" type="secHead">
  <p:cSld name="SECTION_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9pPr>
          </a:lstStyle>
          <a:p>
            <a:endParaRPr/>
          </a:p>
        </p:txBody>
      </p:sp>
      <p:sp>
        <p:nvSpPr>
          <p:cNvPr id="19" name="Shape 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Logo over white">
  <p:cSld name="CUSTOM_5">
    <p:spTree>
      <p:nvGrpSpPr>
        <p:cNvPr id="1" name="Shape 183"/>
        <p:cNvGrpSpPr/>
        <p:nvPr/>
      </p:nvGrpSpPr>
      <p:grpSpPr>
        <a:xfrm>
          <a:off x="0" y="0"/>
          <a:ext cx="0" cy="0"/>
          <a:chOff x="0" y="0"/>
          <a:chExt cx="0" cy="0"/>
        </a:xfrm>
      </p:grpSpPr>
      <p:pic>
        <p:nvPicPr>
          <p:cNvPr id="184" name="Shape 18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5" name="Shape 185"/>
          <p:cNvPicPr preferRelativeResize="0"/>
          <p:nvPr/>
        </p:nvPicPr>
        <p:blipFill rotWithShape="1">
          <a:blip r:embed="rId3">
            <a:alphaModFix/>
          </a:blip>
          <a:srcRect/>
          <a:stretch/>
        </p:blipFill>
        <p:spPr>
          <a:xfrm>
            <a:off x="3079949" y="2258699"/>
            <a:ext cx="2984101" cy="6261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Logo over blue" type="titleOnly">
  <p:cSld name="TITLE_ONLY">
    <p:spTree>
      <p:nvGrpSpPr>
        <p:cNvPr id="1" name="Shape 186"/>
        <p:cNvGrpSpPr/>
        <p:nvPr/>
      </p:nvGrpSpPr>
      <p:grpSpPr>
        <a:xfrm>
          <a:off x="0" y="0"/>
          <a:ext cx="0" cy="0"/>
          <a:chOff x="0" y="0"/>
          <a:chExt cx="0" cy="0"/>
        </a:xfrm>
      </p:grpSpPr>
      <p:pic>
        <p:nvPicPr>
          <p:cNvPr id="187" name="Shape 187"/>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8" name="Shape 188"/>
          <p:cNvPicPr preferRelativeResize="0"/>
          <p:nvPr/>
        </p:nvPicPr>
        <p:blipFill rotWithShape="1">
          <a:blip r:embed="rId3">
            <a:alphaModFix/>
          </a:blip>
          <a:srcRect/>
          <a:stretch/>
        </p:blipFill>
        <p:spPr>
          <a:xfrm>
            <a:off x="3079946" y="2257954"/>
            <a:ext cx="2984101" cy="62758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Final Slide">
  <p:cSld name="CUSTOM_18">
    <p:bg>
      <p:bgPr>
        <a:solidFill>
          <a:srgbClr val="295269"/>
        </a:solidFill>
        <a:effectLst/>
      </p:bgPr>
    </p:bg>
    <p:spTree>
      <p:nvGrpSpPr>
        <p:cNvPr id="1" name="Shape 189"/>
        <p:cNvGrpSpPr/>
        <p:nvPr/>
      </p:nvGrpSpPr>
      <p:grpSpPr>
        <a:xfrm>
          <a:off x="0" y="0"/>
          <a:ext cx="0" cy="0"/>
          <a:chOff x="0" y="0"/>
          <a:chExt cx="0" cy="0"/>
        </a:xfrm>
      </p:grpSpPr>
      <p:sp>
        <p:nvSpPr>
          <p:cNvPr id="190" name="Shape 190"/>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THANKS!</a:t>
            </a:r>
            <a:endParaRPr sz="1000" b="0" i="0" u="none" strike="noStrike" cap="none">
              <a:solidFill>
                <a:schemeClr val="lt1"/>
              </a:solidFill>
              <a:latin typeface="Dosis"/>
              <a:ea typeface="Dosis"/>
              <a:cs typeface="Dosis"/>
              <a:sym typeface="Dosis"/>
            </a:endParaRPr>
          </a:p>
        </p:txBody>
      </p:sp>
      <p:sp>
        <p:nvSpPr>
          <p:cNvPr id="191" name="Shape 191"/>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SzPts val="1400"/>
              <a:buFont typeface="Arial"/>
              <a:buNone/>
            </a:pPr>
            <a:r>
              <a:rPr lang="en" sz="1400" b="0" i="0" u="none" strike="noStrike" cap="none">
                <a:solidFill>
                  <a:schemeClr val="lt1"/>
                </a:solidFill>
                <a:latin typeface="Dosis"/>
                <a:ea typeface="Dosis"/>
                <a:cs typeface="Dosis"/>
                <a:sym typeface="Dosis"/>
              </a:rPr>
              <a:t>Zach Sims   </a:t>
            </a:r>
            <a:endParaRPr sz="14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@zsims   </a:t>
            </a:r>
            <a:endParaRPr sz="12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zach@codecademy.com</a:t>
            </a:r>
            <a:endParaRPr sz="1200" b="0" i="0" u="none" strike="noStrike" cap="none">
              <a:solidFill>
                <a:srgbClr val="BCBEC0"/>
              </a:solidFill>
              <a:latin typeface="Dosis"/>
              <a:ea typeface="Dosis"/>
              <a:cs typeface="Dosis"/>
              <a:sym typeface="Dosis"/>
            </a:endParaRPr>
          </a:p>
        </p:txBody>
      </p:sp>
      <p:pic>
        <p:nvPicPr>
          <p:cNvPr id="192" name="Shape 192"/>
          <p:cNvPicPr preferRelativeResize="0"/>
          <p:nvPr/>
        </p:nvPicPr>
        <p:blipFill rotWithShape="1">
          <a:blip r:embed="rId2">
            <a:alphaModFix/>
          </a:blip>
          <a:srcRect/>
          <a:stretch/>
        </p:blipFill>
        <p:spPr>
          <a:xfrm>
            <a:off x="3890566" y="1496600"/>
            <a:ext cx="1362880" cy="286626"/>
          </a:xfrm>
          <a:prstGeom prst="rect">
            <a:avLst/>
          </a:prstGeom>
          <a:noFill/>
          <a:ln>
            <a:noFill/>
          </a:ln>
        </p:spPr>
      </p:pic>
      <p:sp>
        <p:nvSpPr>
          <p:cNvPr id="193" name="Shape 193"/>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C8CACB"/>
              </a:buClr>
              <a:buSzPts val="1200"/>
              <a:buFont typeface="Arial"/>
              <a:buNone/>
            </a:pPr>
            <a:r>
              <a:rPr lang="en" sz="1200" b="0" i="0" u="none" strike="noStrike" cap="none">
                <a:solidFill>
                  <a:srgbClr val="C8CACB"/>
                </a:solidFill>
                <a:latin typeface="Dosis"/>
                <a:ea typeface="Dosis"/>
                <a:cs typeface="Dosis"/>
                <a:sym typeface="Dosis"/>
              </a:rPr>
              <a:t>WE’RE HIRING:</a:t>
            </a:r>
            <a:r>
              <a:rPr lang="en" sz="1200" b="0" i="0" u="none" strike="noStrike" cap="none">
                <a:solidFill>
                  <a:srgbClr val="F4F5F5"/>
                </a:solidFill>
                <a:latin typeface="Dosis"/>
                <a:ea typeface="Dosis"/>
                <a:cs typeface="Dosis"/>
                <a:sym typeface="Dosis"/>
              </a:rPr>
              <a:t> </a:t>
            </a:r>
            <a:r>
              <a:rPr lang="en" sz="1200" b="0" i="0" u="none" strike="noStrike" cap="none">
                <a:solidFill>
                  <a:srgbClr val="FA726E"/>
                </a:solidFill>
                <a:latin typeface="Dosis"/>
                <a:ea typeface="Dosis"/>
                <a:cs typeface="Dosis"/>
                <a:sym typeface="Dosis"/>
              </a:rPr>
              <a:t>http://www.codecademy.com/about/jobs</a:t>
            </a:r>
            <a:endParaRPr sz="1200" b="0" i="0" u="none" strike="noStrike" cap="none">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endParaRPr sz="12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Q2</a:t>
            </a:r>
            <a:endParaRPr sz="900" b="0" i="0" u="none" strike="noStrike" cap="none">
              <a:solidFill>
                <a:srgbClr val="000000"/>
              </a:solidFill>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Q3</a:t>
            </a:r>
            <a:endParaRPr sz="900" b="0" i="0" u="none" strike="noStrike" cap="none">
              <a:solidFill>
                <a:srgbClr val="000000"/>
              </a:solidFill>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Q4</a:t>
            </a:r>
            <a:endParaRPr sz="900" b="0" i="0" u="none" strike="noStrike" cap="none">
              <a:solidFill>
                <a:srgbClr val="000000"/>
              </a:solidFill>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July</a:t>
            </a:r>
            <a:endParaRPr sz="900" b="0" i="0" u="none" strike="noStrike" cap="none">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August</a:t>
            </a:r>
            <a:endParaRPr sz="900" b="0" i="0" u="none" strike="noStrike" cap="none">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September</a:t>
            </a:r>
            <a:endParaRPr sz="900" b="0" i="0" u="none" strike="noStrike" cap="none">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January</a:t>
            </a:r>
            <a:endParaRPr sz="900" b="0" i="0" u="none" strike="noStrike" cap="none">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February</a:t>
            </a:r>
            <a:endParaRPr sz="900" b="0" i="0" u="none" strike="noStrike" cap="none">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March</a:t>
            </a:r>
            <a:endParaRPr sz="900" b="0" i="0" u="none" strike="noStrike" cap="none">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October</a:t>
            </a:r>
            <a:endParaRPr sz="900" b="0" i="0" u="none" strike="noStrike" cap="none">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November</a:t>
            </a:r>
            <a:endParaRPr sz="900" b="0" i="0" u="none" strike="noStrike" cap="none">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December</a:t>
            </a:r>
            <a:endParaRPr sz="900" b="0" i="0" u="none" strike="noStrike" cap="none">
              <a:solidFill>
                <a:srgbClr val="B7B7B7"/>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sm" len="sm"/>
            <a:tailEnd type="none" w="sm" len="sm"/>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Spec definition</a:t>
            </a:r>
            <a:endParaRPr sz="1000" b="0" i="0" u="none" strike="noStrike" cap="none">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Evaluate, and build</a:t>
            </a:r>
            <a:endParaRPr sz="1000" b="0" i="0" u="none" strike="noStrike" cap="none">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non-US app store?</a:t>
            </a:r>
            <a:endParaRPr sz="1000" b="0" i="0" u="none" strike="noStrike" cap="none">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LTP 1+2 francine release</a:t>
            </a:r>
            <a:endParaRPr sz="1000" b="0" i="0" u="none" strike="noStrike" cap="none">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final release</a:t>
            </a:r>
            <a:endParaRPr sz="1000" b="0" i="0" u="none" strike="noStrike" cap="none">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HT: 100 interviews</a:t>
            </a:r>
            <a:endParaRPr sz="1000" b="0" i="0" u="none" strike="noStrike" cap="none">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hireability funnel + integration?</a:t>
            </a:r>
            <a:endParaRPr sz="1000" b="0" i="0" u="none" strike="noStrike" cap="none">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Peer Code Review</a:t>
            </a:r>
            <a:endParaRPr sz="1000" b="0" i="0" u="none" strike="noStrike" cap="none">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Guidance Counselor</a:t>
            </a:r>
            <a:endParaRPr sz="1000" b="0" i="0" u="none" strike="noStrike" cap="none">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Deliver to US app store</a:t>
            </a:r>
            <a:endParaRPr sz="1000" b="0" i="0" u="none" strike="noStrike" cap="none">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sm" len="sm"/>
            <a:tailEnd type="none" w="sm" len="sm"/>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295269"/>
                </a:solidFill>
                <a:latin typeface="Dosis"/>
                <a:ea typeface="Dosis"/>
                <a:cs typeface="Dosis"/>
                <a:sym typeface="Dosis"/>
              </a:rPr>
              <a:t>LTP3</a:t>
            </a:r>
            <a:endParaRPr sz="1100" b="0" i="0" u="none" strike="noStrike" cap="none">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6AB1D3"/>
                </a:solidFill>
                <a:latin typeface="Dosis"/>
                <a:ea typeface="Dosis"/>
                <a:cs typeface="Dosis"/>
                <a:sym typeface="Dosis"/>
              </a:rPr>
              <a:t>Community + $</a:t>
            </a:r>
            <a:endParaRPr sz="1100" b="0" i="0" u="none" strike="noStrike" cap="none">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40D7C1"/>
                </a:solidFill>
                <a:latin typeface="Dosis"/>
                <a:ea typeface="Dosis"/>
                <a:cs typeface="Dosis"/>
                <a:sym typeface="Dosis"/>
              </a:rPr>
              <a:t>Mobile</a:t>
            </a:r>
            <a:endParaRPr sz="1100" b="0" i="0" u="none" strike="noStrike" cap="none">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sm" len="sm"/>
            <a:tailEnd type="none" w="sm" len="sm"/>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sm" len="sm"/>
            <a:tailEnd type="none" w="sm" len="sm"/>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sm" len="sm"/>
            <a:tailEnd type="none" w="sm" len="sm"/>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Title and body" type="tx">
  <p:cSld name="TITLE_AND_BODY">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9" name="Shape 2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50" name="Shape 2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Title slide" type="title">
  <p:cSld name="TITLE">
    <p:spTree>
      <p:nvGrpSpPr>
        <p:cNvPr id="1" name="Shape 251"/>
        <p:cNvGrpSpPr/>
        <p:nvPr/>
      </p:nvGrpSpPr>
      <p:grpSpPr>
        <a:xfrm>
          <a:off x="0" y="0"/>
          <a:ext cx="0" cy="0"/>
          <a:chOff x="0" y="0"/>
          <a:chExt cx="0" cy="0"/>
        </a:xfrm>
      </p:grpSpPr>
      <p:sp>
        <p:nvSpPr>
          <p:cNvPr id="252" name="Shape 25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a:p>
        </p:txBody>
      </p:sp>
      <p:sp>
        <p:nvSpPr>
          <p:cNvPr id="253" name="Shape 25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254" name="Shape 2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Section header" type="secHead">
  <p:cSld name="SECTION_HEADER">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257" name="Shape 2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0" name="Shape 26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1" name="Shape 26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2" name="Shape 2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5" name="Shape 2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268" name="Shape 26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9" name="Shape 2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2" name="Shape 2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3" name="Shape 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4" name="Shape 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272" name="Shape 2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Shape 27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276" name="Shape 27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277" name="Shape 27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78" name="Shape 2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stStyle>
          <a:p>
            <a:endParaRPr/>
          </a:p>
        </p:txBody>
      </p:sp>
      <p:sp>
        <p:nvSpPr>
          <p:cNvPr id="281" name="Shape 2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t>xx%</a:t>
            </a:r>
          </a:p>
        </p:txBody>
      </p:sp>
      <p:sp>
        <p:nvSpPr>
          <p:cNvPr id="284" name="Shape 28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85" name="Shape 2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7" name="Shape 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9pPr>
          </a:lstStyle>
          <a:p>
            <a:endParaRPr/>
          </a:p>
        </p:txBody>
      </p:sp>
      <p:sp>
        <p:nvSpPr>
          <p:cNvPr id="30" name="Shape 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31" name="Shape 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9pPr>
          </a:lstStyle>
          <a:p>
            <a:endParaRPr/>
          </a:p>
        </p:txBody>
      </p:sp>
      <p:sp>
        <p:nvSpPr>
          <p:cNvPr id="34" name="Shape 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Shape 3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9pPr>
          </a:lstStyle>
          <a:p>
            <a:endParaRPr/>
          </a:p>
        </p:txBody>
      </p:sp>
      <p:sp>
        <p:nvSpPr>
          <p:cNvPr id="38" name="Shape 3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9pPr>
          </a:lstStyle>
          <a:p>
            <a:endParaRPr/>
          </a:p>
        </p:txBody>
      </p:sp>
      <p:sp>
        <p:nvSpPr>
          <p:cNvPr id="39" name="Shape 3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0" name="Shape 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Roboto"/>
              <a:buNone/>
              <a:defRPr sz="1800" b="0" i="0" u="none" strike="noStrike" cap="none">
                <a:solidFill>
                  <a:schemeClr val="dk2"/>
                </a:solidFill>
                <a:latin typeface="Roboto"/>
                <a:ea typeface="Roboto"/>
                <a:cs typeface="Roboto"/>
                <a:sym typeface="Roboto"/>
              </a:defRPr>
            </a:lvl1pPr>
          </a:lstStyle>
          <a:p>
            <a:endParaRPr/>
          </a:p>
        </p:txBody>
      </p:sp>
      <p:sp>
        <p:nvSpPr>
          <p:cNvPr id="43" name="Shape 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20" Type="http://schemas.openxmlformats.org/officeDocument/2006/relationships/slideLayout" Target="../slideLayouts/slideLayout31.xml"/><Relationship Id="rId21" Type="http://schemas.openxmlformats.org/officeDocument/2006/relationships/slideLayout" Target="../slideLayouts/slideLayout32.xml"/><Relationship Id="rId22" Type="http://schemas.openxmlformats.org/officeDocument/2006/relationships/slideLayout" Target="../slideLayouts/slideLayout33.xml"/><Relationship Id="rId23" Type="http://schemas.openxmlformats.org/officeDocument/2006/relationships/theme" Target="../theme/theme2.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3.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 r:id="rId10"/>
    <p:sldLayoutId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 r:id="rId10"/>
    <p:sldLayoutId r:id="rId11"/>
    <p:sldLayoutId r:id="rId12"/>
    <p:sldLayoutId r:id="rId13"/>
    <p:sldLayoutId r:id="rId14"/>
    <p:sldLayoutId r:id="rId15"/>
    <p:sldLayoutId r:id="rId16"/>
    <p:sldLayoutId r:id="rId17"/>
    <p:sldLayoutId r:id="rId18"/>
    <p:sldLayoutId r:id="rId19"/>
    <p:sldLayoutId r:id="rId20"/>
    <p:sldLayoutId r:id="rId21"/>
    <p:sldLayoutId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 r:id="rId10"/>
    <p:sldLayoutId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0.tiff"/><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34.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34.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34.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34.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295269"/>
        </a:solidFill>
        <a:effectLst/>
      </p:bgPr>
    </p:bg>
    <p:spTree>
      <p:nvGrpSpPr>
        <p:cNvPr id="1" name="Shape 297"/>
        <p:cNvGrpSpPr/>
        <p:nvPr/>
      </p:nvGrpSpPr>
      <p:grpSpPr>
        <a:xfrm>
          <a:off x="0" y="0"/>
          <a:ext cx="0" cy="0"/>
          <a:chOff x="0" y="0"/>
          <a:chExt cx="0" cy="0"/>
        </a:xfrm>
      </p:grpSpPr>
      <p:sp>
        <p:nvSpPr>
          <p:cNvPr id="5" name="Rectangle 4">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52D27D76-234D-8D4E-A9D5-ED5B8A6062B7}"/>
              </a:ext>
            </a:extLst>
          </p:cNvPr>
          <p:cNvSpPr/>
          <p:nvPr/>
        </p:nvSpPr>
        <p:spPr>
          <a:xfrm>
            <a:off x="1" y="405442"/>
            <a:ext cx="9144000" cy="107830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US" sz="5600" u="none" strike="noStrike" cap="none" dirty="0">
                <a:solidFill>
                  <a:schemeClr val="lt1"/>
                </a:solidFill>
                <a:latin typeface="Roboto Black"/>
                <a:ea typeface="Roboto Black"/>
                <a:cs typeface="Roboto Black"/>
                <a:sym typeface="Roboto Black"/>
              </a:rPr>
              <a:t>Capstone Project: Funnels</a:t>
            </a:r>
            <a:endParaRPr sz="1200" u="none" strike="noStrike" cap="none" dirty="0">
              <a:solidFill>
                <a:schemeClr val="lt1"/>
              </a:solidFill>
              <a:sym typeface="Arial"/>
            </a:endParaRPr>
          </a:p>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a:solidFill>
                  <a:srgbClr val="EFEFEF"/>
                </a:solidFill>
                <a:latin typeface="Roboto Thin"/>
                <a:ea typeface="Roboto Thin"/>
                <a:cs typeface="Roboto Thin"/>
                <a:sym typeface="Roboto Thin"/>
              </a:rPr>
              <a:t>Learn SQL from Scratch</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Samantha Pita</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January 3, 2019</a:t>
            </a:r>
            <a:endParaRPr sz="2800" b="0" i="0" u="none" strike="noStrike" cap="none" dirty="0">
              <a:solidFill>
                <a:srgbClr val="EFEFEF"/>
              </a:solidFill>
              <a:latin typeface="Roboto Thin"/>
              <a:ea typeface="Roboto Thin"/>
              <a:cs typeface="Roboto Thin"/>
              <a:sym typeface="Roboto Thin"/>
            </a:endParaRPr>
          </a:p>
        </p:txBody>
      </p:sp>
      <p:pic>
        <p:nvPicPr>
          <p:cNvPr id="299" name="Shape 299"/>
          <p:cNvPicPr preferRelativeResize="0"/>
          <p:nvPr/>
        </p:nvPicPr>
        <p:blipFill rotWithShape="1">
          <a:blip r:embed="rId3">
            <a:alphaModFix/>
          </a:blip>
          <a:srcRect/>
          <a:stretch/>
        </p:blipFill>
        <p:spPr>
          <a:xfrm>
            <a:off x="466824" y="661700"/>
            <a:ext cx="2024775" cy="425824"/>
          </a:xfrm>
          <a:prstGeom prst="rect">
            <a:avLst/>
          </a:prstGeom>
          <a:noFill/>
          <a:ln>
            <a:noFill/>
          </a:ln>
        </p:spPr>
      </p:pic>
      <p:pic>
        <p:nvPicPr>
          <p:cNvPr id="2" name="Pictur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60EECFF3-C37D-7E4A-A4E6-C8925587509E}"/>
              </a:ext>
            </a:extLst>
          </p:cNvPr>
          <p:cNvPicPr>
            <a:picLocks noChangeAspect="1"/>
          </p:cNvPicPr>
          <p:nvPr/>
        </p:nvPicPr>
        <p:blipFill>
          <a:blip r:embed="rId4"/>
          <a:stretch>
            <a:fillRect/>
          </a:stretch>
        </p:blipFill>
        <p:spPr>
          <a:xfrm>
            <a:off x="5756373" y="661700"/>
            <a:ext cx="3077076" cy="633878"/>
          </a:xfrm>
          <a:prstGeom prst="rect">
            <a:avLst/>
          </a:prstGeom>
          <a:noFill/>
          <a:ln>
            <a:noFill/>
          </a:ln>
        </p:spPr>
      </p:pic>
      <p:cxnSp>
        <p:nvCxnSpPr>
          <p:cNvPr id="4" name="Straight Connector 3">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24DD1239-621E-714B-92E8-8B6046F130CD}"/>
              </a:ext>
            </a:extLst>
          </p:cNvPr>
          <p:cNvCxnSpPr>
            <a:cxnSpLocks/>
          </p:cNvCxnSpPr>
          <p:nvPr/>
        </p:nvCxnSpPr>
        <p:spPr>
          <a:xfrm>
            <a:off x="0" y="1552755"/>
            <a:ext cx="9144000" cy="0"/>
          </a:xfrm>
          <a:prstGeom prst="line">
            <a:avLst/>
          </a:prstGeom>
          <a:ln w="28575">
            <a:solidFill>
              <a:schemeClr val="bg2">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467FBDA4-C8CA-3141-A216-0A1F669A427A}"/>
              </a:ext>
            </a:extLst>
          </p:cNvPr>
          <p:cNvCxnSpPr>
            <a:cxnSpLocks/>
          </p:cNvCxnSpPr>
          <p:nvPr/>
        </p:nvCxnSpPr>
        <p:spPr>
          <a:xfrm>
            <a:off x="0" y="333555"/>
            <a:ext cx="9144000" cy="0"/>
          </a:xfrm>
          <a:prstGeom prst="line">
            <a:avLst/>
          </a:prstGeom>
          <a:ln w="28575">
            <a:solidFill>
              <a:schemeClr val="bg2">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675361" y="87019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000" strike="noStrike" cap="none" dirty="0">
                <a:solidFill>
                  <a:schemeClr val="lt1"/>
                </a:solidFill>
                <a:latin typeface="Roboto" panose="02000000000000000000" pitchFamily="2" charset="0"/>
                <a:ea typeface="Roboto" panose="02000000000000000000" pitchFamily="2" charset="0"/>
                <a:cs typeface="Roboto Black"/>
                <a:sym typeface="Roboto Black"/>
              </a:rPr>
              <a:t>Part III:</a:t>
            </a:r>
          </a:p>
          <a:p>
            <a:pPr marL="0" marR="0" lvl="0" indent="0" algn="ctr" rtl="0">
              <a:lnSpc>
                <a:spcPct val="100000"/>
              </a:lnSpc>
              <a:spcBef>
                <a:spcPts val="0"/>
              </a:spcBef>
              <a:spcAft>
                <a:spcPts val="0"/>
              </a:spcAft>
              <a:buClr>
                <a:srgbClr val="000000"/>
              </a:buClr>
              <a:buSzPts val="4800"/>
              <a:buFont typeface="Arial"/>
              <a:buNone/>
            </a:pPr>
            <a:r>
              <a:rPr lang="en" sz="4000" u="none" strike="noStrike" cap="none" dirty="0">
                <a:solidFill>
                  <a:schemeClr val="lt1"/>
                </a:solidFill>
                <a:latin typeface="Roboto" panose="02000000000000000000" pitchFamily="2" charset="0"/>
                <a:ea typeface="Roboto" panose="02000000000000000000" pitchFamily="2" charset="0"/>
                <a:cs typeface="Roboto Black"/>
                <a:sym typeface="Roboto Black"/>
              </a:rPr>
              <a:t>A/B Testing with</a:t>
            </a:r>
          </a:p>
          <a:p>
            <a:pPr marL="0" marR="0" lvl="0" indent="0" algn="ctr" rtl="0">
              <a:lnSpc>
                <a:spcPct val="100000"/>
              </a:lnSpc>
              <a:spcBef>
                <a:spcPts val="0"/>
              </a:spcBef>
              <a:spcAft>
                <a:spcPts val="0"/>
              </a:spcAft>
              <a:buClr>
                <a:srgbClr val="000000"/>
              </a:buClr>
              <a:buSzPts val="4800"/>
              <a:buFont typeface="Arial"/>
              <a:buNone/>
            </a:pPr>
            <a:r>
              <a:rPr lang="en" sz="4000" dirty="0">
                <a:solidFill>
                  <a:schemeClr val="lt1"/>
                </a:solidFill>
                <a:latin typeface="Roboto" panose="02000000000000000000" pitchFamily="2" charset="0"/>
                <a:ea typeface="Roboto" panose="02000000000000000000" pitchFamily="2" charset="0"/>
                <a:sym typeface="Roboto Black"/>
              </a:rPr>
              <a:t>Home Try-On Funnel</a:t>
            </a:r>
            <a:endParaRPr sz="4000" u="none" strike="noStrike" cap="none" dirty="0">
              <a:solidFill>
                <a:srgbClr val="000000"/>
              </a:solidFill>
              <a:latin typeface="Roboto" panose="02000000000000000000" pitchFamily="2" charset="0"/>
              <a:ea typeface="Roboto" panose="02000000000000000000" pitchFamily="2" charset="0"/>
              <a:sym typeface="Arial"/>
            </a:endParaRPr>
          </a:p>
        </p:txBody>
      </p:sp>
      <p:pic>
        <p:nvPicPr>
          <p:cNvPr id="5" name="Picture 4">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B3447ADB-3912-AA4B-B17A-EC997DF26E1B}"/>
              </a:ext>
            </a:extLst>
          </p:cNvPr>
          <p:cNvPicPr>
            <a:picLocks noChangeAspect="1"/>
          </p:cNvPicPr>
          <p:nvPr/>
        </p:nvPicPr>
        <p:blipFill>
          <a:blip r:embed="rId3"/>
          <a:stretch>
            <a:fillRect/>
          </a:stretch>
        </p:blipFill>
        <p:spPr>
          <a:xfrm>
            <a:off x="3333149" y="2674667"/>
            <a:ext cx="2322424" cy="2322424"/>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395013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3</a:t>
            </a:r>
            <a:r>
              <a:rPr lang="en" sz="2400" b="1" i="0" u="none" strike="noStrike" cap="none" dirty="0">
                <a:solidFill>
                  <a:srgbClr val="295269"/>
                </a:solidFill>
                <a:latin typeface="Roboto"/>
                <a:ea typeface="Roboto"/>
                <a:cs typeface="Roboto"/>
                <a:sym typeface="Roboto"/>
              </a:rPr>
              <a:t>.1 </a:t>
            </a:r>
            <a:r>
              <a:rPr lang="en-US" sz="2400" b="1" i="0" u="none" strike="noStrike" cap="none" dirty="0" smtClean="0">
                <a:solidFill>
                  <a:srgbClr val="295269"/>
                </a:solidFill>
                <a:latin typeface="Roboto"/>
                <a:ea typeface="Roboto"/>
                <a:cs typeface="Roboto"/>
                <a:sym typeface="Roboto"/>
              </a:rPr>
              <a:t>Introduction to A/B Testing</a:t>
            </a:r>
            <a:endParaRPr sz="24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177975" y="1201324"/>
            <a:ext cx="8520600" cy="3672601"/>
          </a:xfrm>
          <a:prstGeom prst="rect">
            <a:avLst/>
          </a:prstGeom>
          <a:solidFill>
            <a:srgbClr val="E8FCFD"/>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b="1" dirty="0" smtClean="0">
                <a:latin typeface="Roboto"/>
                <a:ea typeface="Roboto"/>
                <a:cs typeface="Roboto"/>
                <a:sym typeface="Roboto"/>
              </a:rPr>
              <a:t>A/B testing </a:t>
            </a:r>
            <a:r>
              <a:rPr lang="en-US" dirty="0" smtClean="0">
                <a:latin typeface="Roboto"/>
                <a:ea typeface="Roboto"/>
                <a:cs typeface="Roboto"/>
                <a:sym typeface="Roboto"/>
              </a:rPr>
              <a:t>is a method of comparing two versions of a single variable. The </a:t>
            </a:r>
            <a:r>
              <a:rPr lang="en-US" i="1" u="sng" dirty="0" smtClean="0">
                <a:latin typeface="Roboto"/>
                <a:ea typeface="Roboto"/>
                <a:cs typeface="Roboto"/>
                <a:sym typeface="Roboto"/>
              </a:rPr>
              <a:t>contro</a:t>
            </a:r>
            <a:r>
              <a:rPr lang="en-US" i="1" dirty="0" smtClean="0">
                <a:latin typeface="Roboto"/>
                <a:ea typeface="Roboto"/>
                <a:cs typeface="Roboto"/>
                <a:sym typeface="Roboto"/>
              </a:rPr>
              <a:t>l</a:t>
            </a:r>
            <a:r>
              <a:rPr lang="en-US" dirty="0" smtClean="0">
                <a:latin typeface="Roboto"/>
                <a:ea typeface="Roboto"/>
                <a:cs typeface="Roboto"/>
                <a:sym typeface="Roboto"/>
              </a:rPr>
              <a:t> is the original element that is currently in use. The </a:t>
            </a:r>
            <a:r>
              <a:rPr lang="en-US" i="1" u="sng" dirty="0" smtClean="0">
                <a:latin typeface="Roboto"/>
                <a:ea typeface="Roboto"/>
                <a:cs typeface="Roboto"/>
                <a:sym typeface="Roboto"/>
              </a:rPr>
              <a:t>variant</a:t>
            </a:r>
            <a:r>
              <a:rPr lang="en-US" dirty="0" smtClean="0">
                <a:latin typeface="Roboto"/>
                <a:ea typeface="Roboto"/>
                <a:cs typeface="Roboto"/>
                <a:sym typeface="Roboto"/>
              </a:rPr>
              <a:t> is the new version that will be tested out in comparison against the original.</a:t>
            </a: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en-US" dirty="0" smtClean="0">
                <a:latin typeface="Roboto"/>
                <a:ea typeface="Roboto"/>
                <a:cs typeface="Roboto"/>
                <a:sym typeface="Roboto"/>
              </a:rPr>
              <a:t>Let’s say </a:t>
            </a:r>
            <a:r>
              <a:rPr lang="en-US" dirty="0" err="1" smtClean="0">
                <a:latin typeface="Roboto"/>
                <a:ea typeface="Roboto"/>
                <a:cs typeface="Roboto"/>
                <a:sym typeface="Roboto"/>
              </a:rPr>
              <a:t>Warby</a:t>
            </a:r>
            <a:r>
              <a:rPr lang="en-US" dirty="0" smtClean="0">
                <a:latin typeface="Roboto"/>
                <a:ea typeface="Roboto"/>
                <a:cs typeface="Roboto"/>
                <a:sym typeface="Roboto"/>
              </a:rPr>
              <a:t> Parker is analyzing their Home Try-On Funnel:</a:t>
            </a: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a:lnSpc>
                <a:spcPct val="115000"/>
              </a:lnSpc>
              <a:buClr>
                <a:schemeClr val="dk1"/>
              </a:buClr>
              <a:buSzPts val="1100"/>
            </a:pPr>
            <a:r>
              <a:rPr lang="en-US" dirty="0" err="1" smtClean="0">
                <a:latin typeface="Roboto"/>
                <a:ea typeface="Roboto"/>
                <a:cs typeface="Roboto"/>
                <a:sym typeface="Roboto"/>
              </a:rPr>
              <a:t>Warby</a:t>
            </a:r>
            <a:r>
              <a:rPr lang="en-US" dirty="0" smtClean="0">
                <a:latin typeface="Roboto"/>
                <a:ea typeface="Roboto"/>
                <a:cs typeface="Roboto"/>
                <a:sym typeface="Roboto"/>
              </a:rPr>
              <a:t> Parker wants find out whether or not users who get more pairs of glasses to try on at home will be more likely to make a purchase</a:t>
            </a:r>
            <a:r>
              <a:rPr lang="en-US" b="1" dirty="0" smtClean="0">
                <a:latin typeface="Roboto"/>
                <a:ea typeface="Roboto"/>
                <a:cs typeface="Roboto"/>
                <a:sym typeface="Roboto"/>
              </a:rPr>
              <a:t>. </a:t>
            </a:r>
            <a:r>
              <a:rPr lang="en-US" dirty="0" smtClean="0">
                <a:latin typeface="Roboto"/>
                <a:ea typeface="Roboto"/>
                <a:cs typeface="Roboto"/>
                <a:sym typeface="Roboto"/>
              </a:rPr>
              <a:t>The variable being tested here is </a:t>
            </a:r>
            <a:r>
              <a:rPr lang="en-US" b="1" i="1" dirty="0" smtClean="0">
                <a:latin typeface="Roboto"/>
                <a:ea typeface="Roboto"/>
                <a:cs typeface="Roboto"/>
                <a:sym typeface="Roboto"/>
              </a:rPr>
              <a:t>the number of glasses you get to try on at home.</a:t>
            </a:r>
          </a:p>
        </p:txBody>
      </p:sp>
      <p:pic>
        <p:nvPicPr>
          <p:cNvPr id="4" name="Picture 3" descr="Screen Shot 2019-01-12 at 2.54.08 PM.png"/>
          <p:cNvPicPr>
            <a:picLocks noChangeAspect="1"/>
          </p:cNvPicPr>
          <p:nvPr/>
        </p:nvPicPr>
        <p:blipFill>
          <a:blip r:embed="rId3"/>
          <a:stretch>
            <a:fillRect/>
          </a:stretch>
        </p:blipFill>
        <p:spPr>
          <a:xfrm>
            <a:off x="682351" y="2587149"/>
            <a:ext cx="1706129" cy="1265837"/>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1177521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smtClean="0">
                <a:solidFill>
                  <a:srgbClr val="295269"/>
                </a:solidFill>
                <a:latin typeface="Roboto"/>
                <a:ea typeface="Roboto"/>
                <a:cs typeface="Roboto"/>
                <a:sym typeface="Roboto"/>
              </a:rPr>
              <a:t>3</a:t>
            </a:r>
            <a:r>
              <a:rPr lang="en" sz="2400" b="1" i="0" u="none" strike="noStrike" cap="none" dirty="0" smtClean="0">
                <a:solidFill>
                  <a:srgbClr val="295269"/>
                </a:solidFill>
                <a:latin typeface="Roboto"/>
                <a:ea typeface="Roboto"/>
                <a:cs typeface="Roboto"/>
                <a:sym typeface="Roboto"/>
              </a:rPr>
              <a:t>.</a:t>
            </a:r>
            <a:r>
              <a:rPr lang="en-US" sz="2400" b="1" i="0" u="none" strike="noStrike" cap="none" dirty="0" smtClean="0">
                <a:solidFill>
                  <a:srgbClr val="295269"/>
                </a:solidFill>
                <a:latin typeface="Roboto"/>
                <a:ea typeface="Roboto"/>
                <a:cs typeface="Roboto"/>
                <a:sym typeface="Roboto"/>
              </a:rPr>
              <a:t>2</a:t>
            </a:r>
            <a:r>
              <a:rPr lang="en" sz="2400" b="1" i="0" u="none" strike="noStrike" cap="none" dirty="0" smtClean="0">
                <a:solidFill>
                  <a:srgbClr val="295269"/>
                </a:solidFill>
                <a:latin typeface="Roboto"/>
                <a:ea typeface="Roboto"/>
                <a:cs typeface="Roboto"/>
                <a:sym typeface="Roboto"/>
              </a:rPr>
              <a:t> </a:t>
            </a:r>
            <a:r>
              <a:rPr lang="en-US" sz="2400" b="1" i="0" u="none" strike="noStrike" cap="none" dirty="0" smtClean="0">
                <a:solidFill>
                  <a:srgbClr val="295269"/>
                </a:solidFill>
                <a:latin typeface="Roboto"/>
                <a:ea typeface="Roboto"/>
                <a:cs typeface="Roboto"/>
                <a:sym typeface="Roboto"/>
              </a:rPr>
              <a:t>Testing Our Variables</a:t>
            </a:r>
            <a:endParaRPr sz="24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177975" y="1210801"/>
            <a:ext cx="8520600" cy="3672601"/>
          </a:xfrm>
          <a:prstGeom prst="rect">
            <a:avLst/>
          </a:prstGeom>
          <a:solidFill>
            <a:srgbClr val="E8FCFD"/>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600" b="1" dirty="0" smtClean="0">
                <a:solidFill>
                  <a:srgbClr val="1388CD"/>
                </a:solidFill>
                <a:latin typeface="Roboto"/>
                <a:ea typeface="Roboto"/>
                <a:cs typeface="Roboto"/>
                <a:sym typeface="Roboto"/>
              </a:rPr>
              <a:t>Variable 1: </a:t>
            </a:r>
            <a:r>
              <a:rPr lang="en-US" b="1" dirty="0" smtClean="0">
                <a:latin typeface="Roboto"/>
                <a:ea typeface="Roboto"/>
                <a:cs typeface="Roboto"/>
                <a:sym typeface="Roboto"/>
              </a:rPr>
              <a:t>50% of users will get </a:t>
            </a:r>
            <a:r>
              <a:rPr lang="en-US" b="1" dirty="0" smtClean="0">
                <a:solidFill>
                  <a:srgbClr val="1388CD"/>
                </a:solidFill>
                <a:latin typeface="Roboto"/>
                <a:ea typeface="Roboto"/>
                <a:cs typeface="Roboto"/>
                <a:sym typeface="Roboto"/>
              </a:rPr>
              <a:t>3 pairs </a:t>
            </a:r>
            <a:r>
              <a:rPr lang="en-US" b="1" dirty="0" smtClean="0">
                <a:latin typeface="Roboto"/>
                <a:ea typeface="Roboto"/>
                <a:cs typeface="Roboto"/>
                <a:sym typeface="Roboto"/>
              </a:rPr>
              <a:t>of glasses to try on at home</a:t>
            </a:r>
          </a:p>
          <a:p>
            <a:pPr marL="0" marR="0" lvl="0" indent="0" algn="l" rtl="0">
              <a:lnSpc>
                <a:spcPct val="115000"/>
              </a:lnSpc>
              <a:spcBef>
                <a:spcPts val="0"/>
              </a:spcBef>
              <a:spcAft>
                <a:spcPts val="0"/>
              </a:spcAft>
              <a:buClr>
                <a:schemeClr val="dk1"/>
              </a:buClr>
              <a:buSzPts val="1100"/>
              <a:buFont typeface="Arial"/>
              <a:buNone/>
            </a:pPr>
            <a:r>
              <a:rPr lang="en-US" sz="1600" b="1" dirty="0" smtClean="0">
                <a:solidFill>
                  <a:srgbClr val="1388CD"/>
                </a:solidFill>
                <a:latin typeface="Roboto"/>
                <a:ea typeface="Roboto"/>
                <a:cs typeface="Roboto"/>
                <a:sym typeface="Roboto"/>
              </a:rPr>
              <a:t>Variable 2: </a:t>
            </a:r>
            <a:r>
              <a:rPr lang="en-US" b="1" dirty="0" smtClean="0">
                <a:latin typeface="Roboto"/>
                <a:ea typeface="Roboto"/>
                <a:cs typeface="Roboto"/>
                <a:sym typeface="Roboto"/>
              </a:rPr>
              <a:t>50% of users will get </a:t>
            </a:r>
            <a:r>
              <a:rPr lang="en-US" b="1" dirty="0" smtClean="0">
                <a:solidFill>
                  <a:srgbClr val="1388CD"/>
                </a:solidFill>
                <a:latin typeface="Roboto"/>
                <a:ea typeface="Roboto"/>
                <a:cs typeface="Roboto"/>
                <a:sym typeface="Roboto"/>
              </a:rPr>
              <a:t>5 pairs </a:t>
            </a:r>
            <a:r>
              <a:rPr lang="en-US" b="1" dirty="0" smtClean="0">
                <a:latin typeface="Roboto"/>
                <a:ea typeface="Roboto"/>
                <a:cs typeface="Roboto"/>
                <a:sym typeface="Roboto"/>
              </a:rPr>
              <a:t>of glasses to try on at home</a:t>
            </a: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en-US" dirty="0" smtClean="0">
                <a:latin typeface="Roboto"/>
                <a:ea typeface="Roboto"/>
                <a:cs typeface="Roboto"/>
                <a:sym typeface="Roboto"/>
              </a:rPr>
              <a:t>We currently have different tables for each step in the funnel. We are going to have to combine these into one data set to see the results of our A/B testing. Let’s start by seeing what we’re tables we’re working with by using the following query:</a:t>
            </a: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b="1"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en-US" dirty="0" smtClean="0">
                <a:latin typeface="Roboto"/>
                <a:ea typeface="Roboto"/>
                <a:cs typeface="Roboto"/>
                <a:sym typeface="Roboto"/>
              </a:rPr>
              <a:t>The query results are on the following slide.</a:t>
            </a:r>
          </a:p>
        </p:txBody>
      </p:sp>
      <p:pic>
        <p:nvPicPr>
          <p:cNvPr id="5" name="Picture 4" descr="Screen Shot 2019-01-13 at 7.39.36 PM.png"/>
          <p:cNvPicPr>
            <a:picLocks noChangeAspect="1"/>
          </p:cNvPicPr>
          <p:nvPr/>
        </p:nvPicPr>
        <p:blipFill>
          <a:blip r:embed="rId3"/>
          <a:stretch>
            <a:fillRect/>
          </a:stretch>
        </p:blipFill>
        <p:spPr>
          <a:xfrm>
            <a:off x="244108" y="2931168"/>
            <a:ext cx="2078028" cy="1567509"/>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1177521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14"/>
        <p:cNvGrpSpPr/>
        <p:nvPr/>
      </p:nvGrpSpPr>
      <p:grpSpPr>
        <a:xfrm>
          <a:off x="0" y="0"/>
          <a:ext cx="0" cy="0"/>
          <a:chOff x="0" y="0"/>
          <a:chExt cx="0" cy="0"/>
        </a:xfrm>
      </p:grpSpPr>
      <p:pic>
        <p:nvPicPr>
          <p:cNvPr id="5" name="Picture 4" descr="Screen Shot 2019-01-13 at 7.39.36 PM.png"/>
          <p:cNvPicPr>
            <a:picLocks noChangeAspect="1"/>
          </p:cNvPicPr>
          <p:nvPr/>
        </p:nvPicPr>
        <p:blipFill>
          <a:blip r:embed="rId3"/>
          <a:stretch>
            <a:fillRect/>
          </a:stretch>
        </p:blipFill>
        <p:spPr>
          <a:xfrm>
            <a:off x="386280" y="514602"/>
            <a:ext cx="1943507" cy="1466036"/>
          </a:xfrm>
          <a:prstGeom prst="rect">
            <a:avLst/>
          </a:prstGeom>
        </p:spPr>
      </p:pic>
      <p:pic>
        <p:nvPicPr>
          <p:cNvPr id="6" name="Picture 5" descr="Screen Shot 2019-01-13 at 7.42.37 PM.png"/>
          <p:cNvPicPr>
            <a:picLocks noChangeAspect="1"/>
          </p:cNvPicPr>
          <p:nvPr/>
        </p:nvPicPr>
        <p:blipFill>
          <a:blip r:embed="rId4"/>
          <a:stretch>
            <a:fillRect/>
          </a:stretch>
        </p:blipFill>
        <p:spPr>
          <a:xfrm>
            <a:off x="2404189" y="521220"/>
            <a:ext cx="6372534" cy="3432567"/>
          </a:xfrm>
          <a:prstGeom prst="rect">
            <a:avLst/>
          </a:prstGeom>
        </p:spPr>
      </p:pic>
      <p:sp>
        <p:nvSpPr>
          <p:cNvPr id="7" name="TextBox 6"/>
          <p:cNvSpPr txBox="1"/>
          <p:nvPr/>
        </p:nvSpPr>
        <p:spPr>
          <a:xfrm>
            <a:off x="331733" y="199011"/>
            <a:ext cx="1203719" cy="312733"/>
          </a:xfrm>
          <a:prstGeom prst="rect">
            <a:avLst/>
          </a:prstGeom>
          <a:noFill/>
        </p:spPr>
        <p:txBody>
          <a:bodyPr wrap="square" rtlCol="0">
            <a:spAutoFit/>
          </a:bodyPr>
          <a:lstStyle/>
          <a:p>
            <a:r>
              <a:rPr lang="en-US" dirty="0" smtClean="0"/>
              <a:t>Query:</a:t>
            </a:r>
            <a:endParaRPr lang="en-US" dirty="0"/>
          </a:p>
        </p:txBody>
      </p:sp>
      <p:sp>
        <p:nvSpPr>
          <p:cNvPr id="8" name="TextBox 7"/>
          <p:cNvSpPr txBox="1"/>
          <p:nvPr/>
        </p:nvSpPr>
        <p:spPr>
          <a:xfrm>
            <a:off x="2351320" y="209261"/>
            <a:ext cx="1203719" cy="312733"/>
          </a:xfrm>
          <a:prstGeom prst="rect">
            <a:avLst/>
          </a:prstGeom>
          <a:noFill/>
        </p:spPr>
        <p:txBody>
          <a:bodyPr wrap="square" rtlCol="0">
            <a:spAutoFit/>
          </a:bodyPr>
          <a:lstStyle/>
          <a:p>
            <a:r>
              <a:rPr lang="en-US" dirty="0" smtClean="0"/>
              <a:t>Results:</a:t>
            </a:r>
            <a:endParaRPr lang="en-US" dirty="0"/>
          </a:p>
        </p:txBody>
      </p:sp>
      <p:sp>
        <p:nvSpPr>
          <p:cNvPr id="9" name="Shape 316"/>
          <p:cNvSpPr txBox="1"/>
          <p:nvPr/>
        </p:nvSpPr>
        <p:spPr>
          <a:xfrm>
            <a:off x="310668" y="4053824"/>
            <a:ext cx="8520600" cy="902510"/>
          </a:xfrm>
          <a:prstGeom prst="rect">
            <a:avLst/>
          </a:prstGeom>
          <a:solidFill>
            <a:srgbClr val="E8FCFD"/>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dirty="0" smtClean="0">
                <a:latin typeface="Roboto"/>
                <a:ea typeface="Roboto"/>
                <a:cs typeface="Roboto"/>
                <a:sym typeface="Roboto"/>
              </a:rPr>
              <a:t>From doing this exercise, I see that </a:t>
            </a:r>
            <a:r>
              <a:rPr lang="en-US" u="sng" dirty="0" smtClean="0">
                <a:latin typeface="Roboto"/>
                <a:ea typeface="Roboto"/>
                <a:cs typeface="Roboto"/>
                <a:sym typeface="Roboto"/>
              </a:rPr>
              <a:t>every table has one column in common</a:t>
            </a:r>
            <a:r>
              <a:rPr lang="en-US" dirty="0" smtClean="0">
                <a:latin typeface="Roboto"/>
                <a:ea typeface="Roboto"/>
                <a:cs typeface="Roboto"/>
                <a:sym typeface="Roboto"/>
              </a:rPr>
              <a:t>: </a:t>
            </a:r>
            <a:r>
              <a:rPr lang="en-US" b="1" dirty="0" err="1" smtClean="0">
                <a:solidFill>
                  <a:srgbClr val="1388CD"/>
                </a:solidFill>
                <a:latin typeface="Roboto"/>
                <a:ea typeface="Roboto"/>
                <a:cs typeface="Roboto"/>
                <a:sym typeface="Roboto"/>
              </a:rPr>
              <a:t>user_id</a:t>
            </a:r>
            <a:r>
              <a:rPr lang="en-US" dirty="0" smtClean="0">
                <a:latin typeface="Roboto"/>
                <a:ea typeface="Roboto"/>
                <a:cs typeface="Roboto"/>
                <a:sym typeface="Roboto"/>
              </a:rPr>
              <a:t>. We’re now going to use a series of </a:t>
            </a:r>
            <a:r>
              <a:rPr lang="en-US" b="1" dirty="0" smtClean="0">
                <a:latin typeface="Roboto"/>
                <a:ea typeface="Roboto"/>
                <a:cs typeface="Roboto"/>
                <a:sym typeface="Roboto"/>
              </a:rPr>
              <a:t>left joins </a:t>
            </a:r>
            <a:r>
              <a:rPr lang="en-US" dirty="0" smtClean="0">
                <a:latin typeface="Roboto"/>
                <a:ea typeface="Roboto"/>
                <a:cs typeface="Roboto"/>
                <a:sym typeface="Roboto"/>
              </a:rPr>
              <a:t>to merge the three different tables using the </a:t>
            </a:r>
            <a:r>
              <a:rPr lang="en-US" b="1" dirty="0" err="1" smtClean="0">
                <a:solidFill>
                  <a:srgbClr val="1388CD"/>
                </a:solidFill>
                <a:latin typeface="Roboto"/>
                <a:ea typeface="Roboto"/>
                <a:cs typeface="Roboto"/>
                <a:sym typeface="Roboto"/>
              </a:rPr>
              <a:t>user_id</a:t>
            </a:r>
            <a:r>
              <a:rPr lang="en-US" dirty="0" smtClean="0">
                <a:latin typeface="Roboto"/>
                <a:ea typeface="Roboto"/>
                <a:cs typeface="Roboto"/>
                <a:sym typeface="Roboto"/>
              </a:rPr>
              <a:t> column. We use a left join specifically because it allows us to keep all information even if some values are </a:t>
            </a:r>
            <a:r>
              <a:rPr lang="en-US" i="1" dirty="0" smtClean="0">
                <a:latin typeface="Roboto"/>
                <a:ea typeface="Roboto"/>
                <a:cs typeface="Roboto"/>
                <a:sym typeface="Roboto"/>
              </a:rPr>
              <a:t>null</a:t>
            </a:r>
            <a:r>
              <a:rPr lang="en-US" dirty="0" smtClean="0">
                <a:latin typeface="Roboto"/>
                <a:ea typeface="Roboto"/>
                <a:cs typeface="Roboto"/>
                <a:sym typeface="Roboto"/>
              </a:rPr>
              <a:t>.  </a:t>
            </a:r>
          </a:p>
        </p:txBody>
      </p:sp>
      <p:sp>
        <p:nvSpPr>
          <p:cNvPr id="16" name="5-Point Star 15"/>
          <p:cNvSpPr/>
          <p:nvPr/>
        </p:nvSpPr>
        <p:spPr>
          <a:xfrm>
            <a:off x="4009239" y="511744"/>
            <a:ext cx="132692" cy="142152"/>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5-Point Star 18"/>
          <p:cNvSpPr/>
          <p:nvPr/>
        </p:nvSpPr>
        <p:spPr>
          <a:xfrm>
            <a:off x="4237464" y="1668678"/>
            <a:ext cx="132692" cy="142152"/>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5-Point Star 19"/>
          <p:cNvSpPr/>
          <p:nvPr/>
        </p:nvSpPr>
        <p:spPr>
          <a:xfrm>
            <a:off x="3896252" y="2824840"/>
            <a:ext cx="132692" cy="142152"/>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1177521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smtClean="0">
                <a:solidFill>
                  <a:srgbClr val="295269"/>
                </a:solidFill>
                <a:latin typeface="Roboto"/>
                <a:ea typeface="Roboto"/>
                <a:cs typeface="Roboto"/>
                <a:sym typeface="Roboto"/>
              </a:rPr>
              <a:t>3</a:t>
            </a:r>
            <a:r>
              <a:rPr lang="en" sz="2400" b="1" i="0" u="none" strike="noStrike" cap="none" dirty="0" smtClean="0">
                <a:solidFill>
                  <a:srgbClr val="295269"/>
                </a:solidFill>
                <a:latin typeface="Roboto"/>
                <a:ea typeface="Roboto"/>
                <a:cs typeface="Roboto"/>
                <a:sym typeface="Roboto"/>
              </a:rPr>
              <a:t>.</a:t>
            </a:r>
            <a:r>
              <a:rPr lang="en-US" sz="2400" b="1" dirty="0" smtClean="0">
                <a:solidFill>
                  <a:srgbClr val="295269"/>
                </a:solidFill>
                <a:latin typeface="Roboto"/>
                <a:ea typeface="Roboto"/>
                <a:cs typeface="Roboto"/>
                <a:sym typeface="Roboto"/>
              </a:rPr>
              <a:t>3</a:t>
            </a:r>
            <a:r>
              <a:rPr lang="en" sz="2400" b="1" i="0" u="none" strike="noStrike" cap="none" dirty="0" smtClean="0">
                <a:solidFill>
                  <a:srgbClr val="295269"/>
                </a:solidFill>
                <a:latin typeface="Roboto"/>
                <a:ea typeface="Roboto"/>
                <a:cs typeface="Roboto"/>
                <a:sym typeface="Roboto"/>
              </a:rPr>
              <a:t> </a:t>
            </a:r>
            <a:r>
              <a:rPr lang="en-US" sz="2400" b="1" i="0" u="none" strike="noStrike" cap="none" dirty="0" smtClean="0">
                <a:solidFill>
                  <a:srgbClr val="295269"/>
                </a:solidFill>
                <a:latin typeface="Roboto"/>
                <a:ea typeface="Roboto"/>
                <a:cs typeface="Roboto"/>
                <a:sym typeface="Roboto"/>
              </a:rPr>
              <a:t>Merging Tables</a:t>
            </a:r>
            <a:endParaRPr sz="24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177975" y="1210801"/>
            <a:ext cx="8520600" cy="3672601"/>
          </a:xfrm>
          <a:prstGeom prst="rect">
            <a:avLst/>
          </a:prstGeom>
          <a:solidFill>
            <a:srgbClr val="E8FCFD"/>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dirty="0" smtClean="0">
                <a:latin typeface="Roboto"/>
                <a:ea typeface="Roboto"/>
                <a:cs typeface="Roboto"/>
                <a:sym typeface="Roboto"/>
              </a:rPr>
              <a:t>Here’s the query I used </a:t>
            </a:r>
            <a:r>
              <a:rPr lang="en-US" dirty="0" smtClean="0">
                <a:latin typeface="Roboto"/>
                <a:ea typeface="Roboto"/>
                <a:cs typeface="Roboto"/>
                <a:sym typeface="Roboto"/>
              </a:rPr>
              <a:t>to merge these tables using their matching </a:t>
            </a:r>
            <a:r>
              <a:rPr lang="en-US" b="1" dirty="0" err="1" smtClean="0">
                <a:solidFill>
                  <a:srgbClr val="1388CD"/>
                </a:solidFill>
                <a:latin typeface="Roboto"/>
                <a:ea typeface="Roboto"/>
                <a:cs typeface="Roboto"/>
                <a:sym typeface="Roboto"/>
              </a:rPr>
              <a:t>user_id</a:t>
            </a:r>
            <a:r>
              <a:rPr lang="en-US" dirty="0" smtClean="0">
                <a:latin typeface="Roboto"/>
                <a:ea typeface="Roboto"/>
                <a:cs typeface="Roboto"/>
                <a:sym typeface="Roboto"/>
              </a:rPr>
              <a:t> </a:t>
            </a:r>
            <a:r>
              <a:rPr lang="en-US" dirty="0" smtClean="0">
                <a:latin typeface="Roboto"/>
                <a:ea typeface="Roboto"/>
                <a:cs typeface="Roboto"/>
                <a:sym typeface="Roboto"/>
              </a:rPr>
              <a:t>columns:</a:t>
            </a:r>
          </a:p>
          <a:p>
            <a:pPr marL="0" marR="0" lvl="0" indent="0" algn="l" rtl="0">
              <a:lnSpc>
                <a:spcPct val="115000"/>
              </a:lnSpc>
              <a:spcBef>
                <a:spcPts val="0"/>
              </a:spcBef>
              <a:spcAft>
                <a:spcPts val="0"/>
              </a:spcAft>
              <a:buClr>
                <a:schemeClr val="dk1"/>
              </a:buClr>
              <a:buSzPts val="1100"/>
              <a:buFont typeface="Arial"/>
              <a:buNone/>
            </a:pPr>
            <a:r>
              <a:rPr lang="en-US" dirty="0" smtClean="0">
                <a:latin typeface="Roboto"/>
                <a:ea typeface="Roboto"/>
                <a:cs typeface="Roboto"/>
                <a:sym typeface="Roboto"/>
              </a:rPr>
              <a:t> </a:t>
            </a: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en-US" dirty="0" smtClean="0">
                <a:latin typeface="Roboto"/>
                <a:ea typeface="Roboto"/>
                <a:cs typeface="Roboto"/>
                <a:sym typeface="Roboto"/>
              </a:rPr>
              <a:t>And the results….</a:t>
            </a: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b="1"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p:txBody>
      </p:sp>
      <p:pic>
        <p:nvPicPr>
          <p:cNvPr id="6" name="Picture 5" descr="Screen Shot 2019-01-19 at 12.55.13 PM.png"/>
          <p:cNvPicPr>
            <a:picLocks noChangeAspect="1"/>
          </p:cNvPicPr>
          <p:nvPr/>
        </p:nvPicPr>
        <p:blipFill>
          <a:blip r:embed="rId3"/>
          <a:stretch>
            <a:fillRect/>
          </a:stretch>
        </p:blipFill>
        <p:spPr>
          <a:xfrm>
            <a:off x="234790" y="1601567"/>
            <a:ext cx="5395203" cy="2886323"/>
          </a:xfrm>
          <a:prstGeom prst="rect">
            <a:avLst/>
          </a:prstGeom>
        </p:spPr>
      </p:pic>
      <p:sp>
        <p:nvSpPr>
          <p:cNvPr id="5" name="Right Brace 4"/>
          <p:cNvSpPr/>
          <p:nvPr/>
        </p:nvSpPr>
        <p:spPr>
          <a:xfrm>
            <a:off x="5478343" y="4103429"/>
            <a:ext cx="180086" cy="322209"/>
          </a:xfrm>
          <a:prstGeom prst="rightBrace">
            <a:avLst/>
          </a:prstGeom>
          <a:ln w="34925"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TextBox 6"/>
          <p:cNvSpPr txBox="1"/>
          <p:nvPr/>
        </p:nvSpPr>
        <p:spPr>
          <a:xfrm>
            <a:off x="5705818" y="4074997"/>
            <a:ext cx="2814997" cy="430887"/>
          </a:xfrm>
          <a:prstGeom prst="rect">
            <a:avLst/>
          </a:prstGeom>
          <a:noFill/>
        </p:spPr>
        <p:txBody>
          <a:bodyPr wrap="square" rtlCol="0">
            <a:spAutoFit/>
          </a:bodyPr>
          <a:lstStyle/>
          <a:p>
            <a:r>
              <a:rPr lang="en-US" sz="1100" i="1" dirty="0" smtClean="0">
                <a:solidFill>
                  <a:srgbClr val="595959"/>
                </a:solidFill>
              </a:rPr>
              <a:t>I am retrieving only 10 rows so that the results will load quickly</a:t>
            </a:r>
            <a:endParaRPr lang="en-US" sz="1100" i="1" dirty="0">
              <a:solidFill>
                <a:srgbClr val="595959"/>
              </a:solidFill>
            </a:endParaRPr>
          </a:p>
        </p:txBody>
      </p:sp>
      <p:sp>
        <p:nvSpPr>
          <p:cNvPr id="8" name="Right Brace 7"/>
          <p:cNvSpPr/>
          <p:nvPr/>
        </p:nvSpPr>
        <p:spPr>
          <a:xfrm>
            <a:off x="5479094" y="1885871"/>
            <a:ext cx="188812" cy="758911"/>
          </a:xfrm>
          <a:prstGeom prst="rightBrace">
            <a:avLst/>
          </a:prstGeom>
          <a:ln w="34925"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 name="TextBox 8"/>
          <p:cNvSpPr txBox="1"/>
          <p:nvPr/>
        </p:nvSpPr>
        <p:spPr>
          <a:xfrm>
            <a:off x="5697091" y="1724767"/>
            <a:ext cx="2975374" cy="1446550"/>
          </a:xfrm>
          <a:prstGeom prst="rect">
            <a:avLst/>
          </a:prstGeom>
          <a:noFill/>
        </p:spPr>
        <p:txBody>
          <a:bodyPr wrap="square" rtlCol="0">
            <a:spAutoFit/>
          </a:bodyPr>
          <a:lstStyle/>
          <a:p>
            <a:r>
              <a:rPr lang="en-US" sz="1100" i="1" dirty="0" smtClean="0">
                <a:solidFill>
                  <a:schemeClr val="bg2"/>
                </a:solidFill>
              </a:rPr>
              <a:t>This SELECT statement allows me to retrieve the following columns:</a:t>
            </a:r>
          </a:p>
          <a:p>
            <a:pPr marL="228600" indent="-228600">
              <a:buAutoNum type="arabicParenR"/>
            </a:pPr>
            <a:r>
              <a:rPr lang="en-US" sz="1100" i="1" dirty="0" smtClean="0">
                <a:solidFill>
                  <a:schemeClr val="bg2"/>
                </a:solidFill>
              </a:rPr>
              <a:t>T</a:t>
            </a:r>
            <a:r>
              <a:rPr lang="en-US" sz="1100" i="1" dirty="0" smtClean="0">
                <a:solidFill>
                  <a:schemeClr val="bg2"/>
                </a:solidFill>
              </a:rPr>
              <a:t>he user id of everyone who took the Quiz</a:t>
            </a:r>
          </a:p>
          <a:p>
            <a:pPr marL="228600" indent="-228600">
              <a:buAutoNum type="arabicParenR"/>
            </a:pPr>
            <a:r>
              <a:rPr lang="en-US" sz="1100" i="1" dirty="0" smtClean="0">
                <a:solidFill>
                  <a:schemeClr val="bg2"/>
                </a:solidFill>
              </a:rPr>
              <a:t>Whether or not that user did the Home Try-On</a:t>
            </a:r>
          </a:p>
          <a:p>
            <a:pPr marL="228600" indent="-228600">
              <a:buAutoNum type="arabicParenR"/>
            </a:pPr>
            <a:r>
              <a:rPr lang="en-US" sz="1100" i="1" dirty="0" smtClean="0">
                <a:solidFill>
                  <a:schemeClr val="bg2"/>
                </a:solidFill>
              </a:rPr>
              <a:t>H</a:t>
            </a:r>
            <a:r>
              <a:rPr lang="en-US" sz="1100" i="1" dirty="0" smtClean="0">
                <a:solidFill>
                  <a:schemeClr val="bg2"/>
                </a:solidFill>
              </a:rPr>
              <a:t>ow many glasses he/she tried on</a:t>
            </a:r>
          </a:p>
          <a:p>
            <a:pPr marL="228600" indent="-228600">
              <a:buAutoNum type="arabicParenR"/>
            </a:pPr>
            <a:r>
              <a:rPr lang="en-US" sz="1100" i="1" dirty="0" smtClean="0">
                <a:solidFill>
                  <a:schemeClr val="bg2"/>
                </a:solidFill>
              </a:rPr>
              <a:t>I</a:t>
            </a:r>
            <a:r>
              <a:rPr lang="en-US" sz="1100" i="1" dirty="0" smtClean="0">
                <a:solidFill>
                  <a:schemeClr val="bg2"/>
                </a:solidFill>
              </a:rPr>
              <a:t>f that user made a purchase or not </a:t>
            </a:r>
            <a:endParaRPr lang="en-US" sz="1100" i="1" dirty="0">
              <a:solidFill>
                <a:schemeClr val="bg2"/>
              </a:solidFill>
            </a:endParaRPr>
          </a:p>
        </p:txBody>
      </p:sp>
      <p:sp>
        <p:nvSpPr>
          <p:cNvPr id="10" name="Right Brace 9"/>
          <p:cNvSpPr/>
          <p:nvPr/>
        </p:nvSpPr>
        <p:spPr>
          <a:xfrm>
            <a:off x="5487821" y="3089416"/>
            <a:ext cx="151649" cy="871860"/>
          </a:xfrm>
          <a:prstGeom prst="rightBrace">
            <a:avLst/>
          </a:prstGeom>
          <a:ln w="34925"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1" name="TextBox 10"/>
          <p:cNvSpPr txBox="1"/>
          <p:nvPr/>
        </p:nvSpPr>
        <p:spPr>
          <a:xfrm>
            <a:off x="5716046" y="3298676"/>
            <a:ext cx="2814997" cy="430887"/>
          </a:xfrm>
          <a:prstGeom prst="rect">
            <a:avLst/>
          </a:prstGeom>
          <a:noFill/>
        </p:spPr>
        <p:txBody>
          <a:bodyPr wrap="square" rtlCol="0">
            <a:spAutoFit/>
          </a:bodyPr>
          <a:lstStyle/>
          <a:p>
            <a:r>
              <a:rPr lang="en-US" sz="1100" i="1" dirty="0" smtClean="0">
                <a:solidFill>
                  <a:srgbClr val="595959"/>
                </a:solidFill>
              </a:rPr>
              <a:t>These are my left joins on the common </a:t>
            </a:r>
            <a:r>
              <a:rPr lang="en-US" sz="1100" i="1" dirty="0" err="1" smtClean="0">
                <a:solidFill>
                  <a:srgbClr val="595959"/>
                </a:solidFill>
              </a:rPr>
              <a:t>user_id</a:t>
            </a:r>
            <a:r>
              <a:rPr lang="en-US" sz="1100" i="1" dirty="0" smtClean="0">
                <a:solidFill>
                  <a:srgbClr val="595959"/>
                </a:solidFill>
              </a:rPr>
              <a:t> columns</a:t>
            </a:r>
            <a:endParaRPr lang="en-US" sz="1100" i="1" dirty="0">
              <a:solidFill>
                <a:srgbClr val="595959"/>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1177521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14"/>
        <p:cNvGrpSpPr/>
        <p:nvPr/>
      </p:nvGrpSpPr>
      <p:grpSpPr>
        <a:xfrm>
          <a:off x="0" y="0"/>
          <a:ext cx="0" cy="0"/>
          <a:chOff x="0" y="0"/>
          <a:chExt cx="0" cy="0"/>
        </a:xfrm>
      </p:grpSpPr>
      <p:sp>
        <p:nvSpPr>
          <p:cNvPr id="316" name="Shape 316"/>
          <p:cNvSpPr txBox="1"/>
          <p:nvPr/>
        </p:nvSpPr>
        <p:spPr>
          <a:xfrm>
            <a:off x="177975" y="2757731"/>
            <a:ext cx="8520600" cy="2264941"/>
          </a:xfrm>
          <a:prstGeom prst="rect">
            <a:avLst/>
          </a:prstGeom>
          <a:solidFill>
            <a:srgbClr val="E8FCFD"/>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This is our merged table of the Quiz, Home Try-On, and Purchase steps of the Home Try-On Funnel which we can nickname “Funnels”. I can take this new table and use it to deduce new insights like conversion rates between the steps. We just need to use a </a:t>
            </a:r>
            <a:r>
              <a:rPr lang="en-US" sz="1200" b="1" dirty="0" smtClean="0">
                <a:solidFill>
                  <a:srgbClr val="1388CD"/>
                </a:solidFill>
                <a:latin typeface="Roboto"/>
                <a:ea typeface="Roboto"/>
                <a:cs typeface="Roboto"/>
                <a:sym typeface="Roboto"/>
              </a:rPr>
              <a:t>With </a:t>
            </a:r>
            <a:r>
              <a:rPr lang="en-US" sz="1200" dirty="0" smtClean="0">
                <a:solidFill>
                  <a:schemeClr val="tx1"/>
                </a:solidFill>
                <a:latin typeface="Roboto"/>
                <a:ea typeface="Roboto"/>
                <a:cs typeface="Roboto"/>
                <a:sym typeface="Roboto"/>
              </a:rPr>
              <a:t>statement</a:t>
            </a:r>
            <a:r>
              <a:rPr lang="en-US" sz="1200" b="1" dirty="0" smtClean="0">
                <a:solidFill>
                  <a:srgbClr val="1388CD"/>
                </a:solidFill>
                <a:latin typeface="Roboto"/>
                <a:ea typeface="Roboto"/>
                <a:cs typeface="Roboto"/>
                <a:sym typeface="Roboto"/>
              </a:rPr>
              <a:t> </a:t>
            </a:r>
            <a:r>
              <a:rPr lang="en-US" sz="1200" dirty="0" smtClean="0">
                <a:latin typeface="Roboto"/>
                <a:ea typeface="Roboto"/>
                <a:cs typeface="Roboto"/>
                <a:sym typeface="Roboto"/>
              </a:rPr>
              <a:t>like so, and we can write some more queries from this table:</a:t>
            </a: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en-US" dirty="0" smtClean="0">
                <a:latin typeface="Roboto"/>
                <a:ea typeface="Roboto"/>
                <a:cs typeface="Roboto"/>
                <a:sym typeface="Roboto"/>
              </a:rPr>
              <a:t>  </a:t>
            </a:r>
          </a:p>
        </p:txBody>
      </p:sp>
      <p:pic>
        <p:nvPicPr>
          <p:cNvPr id="7" name="Picture 6" descr="Screen Shot 2019-01-19 at 12.58.33 PM.png"/>
          <p:cNvPicPr>
            <a:picLocks noChangeAspect="1"/>
          </p:cNvPicPr>
          <p:nvPr/>
        </p:nvPicPr>
        <p:blipFill>
          <a:blip r:embed="rId3"/>
          <a:stretch>
            <a:fillRect/>
          </a:stretch>
        </p:blipFill>
        <p:spPr>
          <a:xfrm>
            <a:off x="1402758" y="233249"/>
            <a:ext cx="6094421" cy="2371883"/>
          </a:xfrm>
          <a:prstGeom prst="rect">
            <a:avLst/>
          </a:prstGeom>
        </p:spPr>
      </p:pic>
      <p:pic>
        <p:nvPicPr>
          <p:cNvPr id="9" name="Picture 8" descr="Screen Shot 2019-01-19 at 1.32.56 PM.png"/>
          <p:cNvPicPr>
            <a:picLocks noChangeAspect="1"/>
          </p:cNvPicPr>
          <p:nvPr/>
        </p:nvPicPr>
        <p:blipFill>
          <a:blip r:embed="rId4"/>
          <a:stretch>
            <a:fillRect/>
          </a:stretch>
        </p:blipFill>
        <p:spPr>
          <a:xfrm>
            <a:off x="2644391" y="3506392"/>
            <a:ext cx="3459919" cy="1497325"/>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1177521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smtClean="0">
                <a:solidFill>
                  <a:srgbClr val="295269"/>
                </a:solidFill>
                <a:latin typeface="Roboto"/>
                <a:ea typeface="Roboto"/>
                <a:cs typeface="Roboto"/>
                <a:sym typeface="Roboto"/>
              </a:rPr>
              <a:t>3</a:t>
            </a:r>
            <a:r>
              <a:rPr lang="en" sz="2400" b="1" i="0" u="none" strike="noStrike" cap="none" dirty="0" smtClean="0">
                <a:solidFill>
                  <a:srgbClr val="295269"/>
                </a:solidFill>
                <a:latin typeface="Roboto"/>
                <a:ea typeface="Roboto"/>
                <a:cs typeface="Roboto"/>
                <a:sym typeface="Roboto"/>
              </a:rPr>
              <a:t>.</a:t>
            </a:r>
            <a:r>
              <a:rPr lang="en-US" sz="2400" b="1" i="0" u="none" strike="noStrike" cap="none" dirty="0" smtClean="0">
                <a:solidFill>
                  <a:srgbClr val="295269"/>
                </a:solidFill>
                <a:latin typeface="Roboto"/>
                <a:ea typeface="Roboto"/>
                <a:cs typeface="Roboto"/>
                <a:sym typeface="Roboto"/>
              </a:rPr>
              <a:t>4</a:t>
            </a:r>
            <a:r>
              <a:rPr lang="en" sz="2400" b="1" i="0" u="none" strike="noStrike" cap="none" dirty="0" smtClean="0">
                <a:solidFill>
                  <a:srgbClr val="295269"/>
                </a:solidFill>
                <a:latin typeface="Roboto"/>
                <a:ea typeface="Roboto"/>
                <a:cs typeface="Roboto"/>
                <a:sym typeface="Roboto"/>
              </a:rPr>
              <a:t> </a:t>
            </a:r>
            <a:r>
              <a:rPr lang="en-US" sz="2400" b="1" i="0" u="none" strike="noStrike" cap="none" dirty="0" smtClean="0">
                <a:solidFill>
                  <a:srgbClr val="295269"/>
                </a:solidFill>
                <a:latin typeface="Roboto"/>
                <a:ea typeface="Roboto"/>
                <a:cs typeface="Roboto"/>
                <a:sym typeface="Roboto"/>
              </a:rPr>
              <a:t>Calculating Conversion Rates</a:t>
            </a:r>
            <a:endParaRPr sz="24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177974" y="1106554"/>
            <a:ext cx="8756553" cy="3849780"/>
          </a:xfrm>
          <a:prstGeom prst="rect">
            <a:avLst/>
          </a:prstGeom>
          <a:solidFill>
            <a:srgbClr val="E8FCFD"/>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Here’s the query I used for calculating the conversation rate</a:t>
            </a:r>
          </a:p>
          <a:p>
            <a:pPr marL="0" marR="0" lvl="0" indent="0" algn="l"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between funnel stages:</a:t>
            </a:r>
          </a:p>
          <a:p>
            <a:pPr marL="0" marR="0" lvl="0" indent="0" algn="l" rtl="0">
              <a:lnSpc>
                <a:spcPct val="115000"/>
              </a:lnSpc>
              <a:spcBef>
                <a:spcPts val="0"/>
              </a:spcBef>
              <a:spcAft>
                <a:spcPts val="0"/>
              </a:spcAft>
              <a:buClr>
                <a:schemeClr val="dk1"/>
              </a:buClr>
              <a:buSzPts val="1100"/>
              <a:buFont typeface="Arial"/>
              <a:buNone/>
            </a:pPr>
            <a:r>
              <a:rPr lang="en-US" dirty="0" smtClean="0">
                <a:latin typeface="Roboto"/>
                <a:ea typeface="Roboto"/>
                <a:cs typeface="Roboto"/>
                <a:sym typeface="Roboto"/>
              </a:rPr>
              <a:t> </a:t>
            </a: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b="1"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p:txBody>
      </p:sp>
      <p:sp>
        <p:nvSpPr>
          <p:cNvPr id="5" name="Right Brace 4"/>
          <p:cNvSpPr/>
          <p:nvPr/>
        </p:nvSpPr>
        <p:spPr>
          <a:xfrm>
            <a:off x="3724904" y="3771743"/>
            <a:ext cx="180074" cy="435928"/>
          </a:xfrm>
          <a:prstGeom prst="rightBrace">
            <a:avLst/>
          </a:prstGeom>
          <a:ln w="34925"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TextBox 6"/>
          <p:cNvSpPr txBox="1"/>
          <p:nvPr/>
        </p:nvSpPr>
        <p:spPr>
          <a:xfrm>
            <a:off x="3990292" y="3563254"/>
            <a:ext cx="1222665" cy="1277273"/>
          </a:xfrm>
          <a:prstGeom prst="rect">
            <a:avLst/>
          </a:prstGeom>
          <a:noFill/>
        </p:spPr>
        <p:txBody>
          <a:bodyPr wrap="square" rtlCol="0">
            <a:spAutoFit/>
          </a:bodyPr>
          <a:lstStyle/>
          <a:p>
            <a:r>
              <a:rPr lang="en-US" sz="1100" i="1" dirty="0" smtClean="0">
                <a:solidFill>
                  <a:srgbClr val="595959"/>
                </a:solidFill>
              </a:rPr>
              <a:t>This SELECT statement will show us how many users completed each step of the funnel. </a:t>
            </a:r>
            <a:endParaRPr lang="en-US" sz="1100" i="1" dirty="0">
              <a:solidFill>
                <a:srgbClr val="595959"/>
              </a:solidFill>
            </a:endParaRPr>
          </a:p>
        </p:txBody>
      </p:sp>
      <p:sp>
        <p:nvSpPr>
          <p:cNvPr id="8" name="Right Brace 7"/>
          <p:cNvSpPr/>
          <p:nvPr/>
        </p:nvSpPr>
        <p:spPr>
          <a:xfrm>
            <a:off x="3705949" y="1819530"/>
            <a:ext cx="208518" cy="1791104"/>
          </a:xfrm>
          <a:prstGeom prst="rightBrace">
            <a:avLst/>
          </a:prstGeom>
          <a:ln w="34925"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 name="TextBox 8"/>
          <p:cNvSpPr txBox="1"/>
          <p:nvPr/>
        </p:nvSpPr>
        <p:spPr>
          <a:xfrm>
            <a:off x="4028956" y="2416566"/>
            <a:ext cx="852268" cy="769441"/>
          </a:xfrm>
          <a:prstGeom prst="rect">
            <a:avLst/>
          </a:prstGeom>
          <a:noFill/>
        </p:spPr>
        <p:txBody>
          <a:bodyPr wrap="square" rtlCol="0">
            <a:spAutoFit/>
          </a:bodyPr>
          <a:lstStyle/>
          <a:p>
            <a:r>
              <a:rPr lang="en-US" sz="1100" i="1" dirty="0" smtClean="0">
                <a:solidFill>
                  <a:schemeClr val="bg2"/>
                </a:solidFill>
              </a:rPr>
              <a:t>This is the table that we just merged!</a:t>
            </a:r>
            <a:endParaRPr lang="en-US" sz="1100" i="1" dirty="0">
              <a:solidFill>
                <a:schemeClr val="bg2"/>
              </a:solidFill>
            </a:endParaRPr>
          </a:p>
        </p:txBody>
      </p:sp>
      <p:pic>
        <p:nvPicPr>
          <p:cNvPr id="13" name="Picture 12" descr="Screen Shot 2019-01-19 at 6.41.39 PM.png"/>
          <p:cNvPicPr>
            <a:picLocks noChangeAspect="1"/>
          </p:cNvPicPr>
          <p:nvPr/>
        </p:nvPicPr>
        <p:blipFill>
          <a:blip r:embed="rId3"/>
          <a:srcRect b="5354"/>
          <a:stretch>
            <a:fillRect/>
          </a:stretch>
        </p:blipFill>
        <p:spPr>
          <a:xfrm>
            <a:off x="239899" y="1772147"/>
            <a:ext cx="3408490" cy="2662964"/>
          </a:xfrm>
          <a:prstGeom prst="rect">
            <a:avLst/>
          </a:prstGeom>
        </p:spPr>
      </p:pic>
      <p:pic>
        <p:nvPicPr>
          <p:cNvPr id="14" name="Picture 13" descr="Screen Shot 2019-01-19 at 6.42.28 PM.png"/>
          <p:cNvPicPr>
            <a:picLocks noChangeAspect="1"/>
          </p:cNvPicPr>
          <p:nvPr/>
        </p:nvPicPr>
        <p:blipFill>
          <a:blip r:embed="rId4"/>
          <a:stretch>
            <a:fillRect/>
          </a:stretch>
        </p:blipFill>
        <p:spPr>
          <a:xfrm>
            <a:off x="5044067" y="1697572"/>
            <a:ext cx="3609441" cy="561295"/>
          </a:xfrm>
          <a:prstGeom prst="rect">
            <a:avLst/>
          </a:prstGeom>
        </p:spPr>
      </p:pic>
      <p:sp>
        <p:nvSpPr>
          <p:cNvPr id="15" name="TextBox 14"/>
          <p:cNvSpPr txBox="1"/>
          <p:nvPr/>
        </p:nvSpPr>
        <p:spPr>
          <a:xfrm>
            <a:off x="4985482" y="1184592"/>
            <a:ext cx="2341091" cy="276999"/>
          </a:xfrm>
          <a:prstGeom prst="rect">
            <a:avLst/>
          </a:prstGeom>
          <a:noFill/>
        </p:spPr>
        <p:txBody>
          <a:bodyPr wrap="square" rtlCol="0">
            <a:spAutoFit/>
          </a:bodyPr>
          <a:lstStyle/>
          <a:p>
            <a:r>
              <a:rPr lang="en-US" sz="1200" dirty="0" smtClean="0"/>
              <a:t>And here is the result:</a:t>
            </a:r>
            <a:endParaRPr lang="en-US" sz="1200" dirty="0"/>
          </a:p>
        </p:txBody>
      </p:sp>
      <p:sp>
        <p:nvSpPr>
          <p:cNvPr id="16" name="TextBox 15"/>
          <p:cNvSpPr txBox="1"/>
          <p:nvPr/>
        </p:nvSpPr>
        <p:spPr>
          <a:xfrm>
            <a:off x="5282989" y="3138514"/>
            <a:ext cx="1393652" cy="846386"/>
          </a:xfrm>
          <a:prstGeom prst="rect">
            <a:avLst/>
          </a:prstGeom>
          <a:noFill/>
        </p:spPr>
        <p:txBody>
          <a:bodyPr wrap="square" rtlCol="0">
            <a:spAutoFit/>
          </a:bodyPr>
          <a:lstStyle/>
          <a:p>
            <a:pPr algn="ctr"/>
            <a:r>
              <a:rPr lang="en-US" sz="1100" b="1" dirty="0" smtClean="0">
                <a:solidFill>
                  <a:srgbClr val="C63051"/>
                </a:solidFill>
              </a:rPr>
              <a:t>Conversion Rate from Quiz to Home Try-On: </a:t>
            </a:r>
            <a:r>
              <a:rPr lang="en-US" sz="1600" b="1" dirty="0" smtClean="0">
                <a:solidFill>
                  <a:schemeClr val="accent5">
                    <a:lumMod val="75000"/>
                  </a:schemeClr>
                </a:solidFill>
              </a:rPr>
              <a:t>75%</a:t>
            </a:r>
          </a:p>
        </p:txBody>
      </p:sp>
      <p:sp>
        <p:nvSpPr>
          <p:cNvPr id="17" name="TextBox 16"/>
          <p:cNvSpPr txBox="1"/>
          <p:nvPr/>
        </p:nvSpPr>
        <p:spPr>
          <a:xfrm>
            <a:off x="7144094" y="3132178"/>
            <a:ext cx="1331801" cy="846386"/>
          </a:xfrm>
          <a:prstGeom prst="rect">
            <a:avLst/>
          </a:prstGeom>
          <a:noFill/>
        </p:spPr>
        <p:txBody>
          <a:bodyPr wrap="square" rtlCol="0">
            <a:spAutoFit/>
          </a:bodyPr>
          <a:lstStyle/>
          <a:p>
            <a:pPr algn="ctr"/>
            <a:r>
              <a:rPr lang="en-US" sz="1100" b="1" dirty="0" smtClean="0">
                <a:solidFill>
                  <a:srgbClr val="C63051"/>
                </a:solidFill>
              </a:rPr>
              <a:t>Conversion Rate from Home Try-On to Purchase: </a:t>
            </a:r>
            <a:r>
              <a:rPr lang="en-US" sz="1600" b="1" dirty="0" smtClean="0">
                <a:solidFill>
                  <a:schemeClr val="accent5">
                    <a:lumMod val="75000"/>
                  </a:schemeClr>
                </a:solidFill>
              </a:rPr>
              <a:t>66%</a:t>
            </a:r>
          </a:p>
        </p:txBody>
      </p:sp>
      <p:sp>
        <p:nvSpPr>
          <p:cNvPr id="18" name="TextBox 17"/>
          <p:cNvSpPr txBox="1"/>
          <p:nvPr/>
        </p:nvSpPr>
        <p:spPr>
          <a:xfrm>
            <a:off x="5380121" y="2627969"/>
            <a:ext cx="1305340" cy="246221"/>
          </a:xfrm>
          <a:prstGeom prst="rect">
            <a:avLst/>
          </a:prstGeom>
          <a:noFill/>
        </p:spPr>
        <p:txBody>
          <a:bodyPr wrap="square" rtlCol="0">
            <a:spAutoFit/>
          </a:bodyPr>
          <a:lstStyle/>
          <a:p>
            <a:r>
              <a:rPr lang="en-US" sz="1000" dirty="0" smtClean="0">
                <a:solidFill>
                  <a:srgbClr val="C63051"/>
                </a:solidFill>
              </a:rPr>
              <a:t>750 divided by 100</a:t>
            </a:r>
            <a:endParaRPr lang="en-US" sz="1000" dirty="0">
              <a:solidFill>
                <a:srgbClr val="C63051"/>
              </a:solidFill>
            </a:endParaRPr>
          </a:p>
        </p:txBody>
      </p:sp>
      <p:sp>
        <p:nvSpPr>
          <p:cNvPr id="19" name="TextBox 18"/>
          <p:cNvSpPr txBox="1"/>
          <p:nvPr/>
        </p:nvSpPr>
        <p:spPr>
          <a:xfrm>
            <a:off x="6952520" y="2621632"/>
            <a:ext cx="1305340" cy="246221"/>
          </a:xfrm>
          <a:prstGeom prst="rect">
            <a:avLst/>
          </a:prstGeom>
          <a:noFill/>
        </p:spPr>
        <p:txBody>
          <a:bodyPr wrap="square" rtlCol="0">
            <a:spAutoFit/>
          </a:bodyPr>
          <a:lstStyle/>
          <a:p>
            <a:r>
              <a:rPr lang="en-US" sz="1000" dirty="0" smtClean="0">
                <a:solidFill>
                  <a:srgbClr val="C63051"/>
                </a:solidFill>
              </a:rPr>
              <a:t>495 divided by 750</a:t>
            </a:r>
            <a:endParaRPr lang="en-US" sz="1000" dirty="0">
              <a:solidFill>
                <a:srgbClr val="C63051"/>
              </a:solidFill>
            </a:endParaRPr>
          </a:p>
        </p:txBody>
      </p:sp>
      <p:cxnSp>
        <p:nvCxnSpPr>
          <p:cNvPr id="21" name="Straight Connector 20"/>
          <p:cNvCxnSpPr/>
          <p:nvPr/>
        </p:nvCxnSpPr>
        <p:spPr>
          <a:xfrm rot="5400000">
            <a:off x="5953431" y="2425129"/>
            <a:ext cx="282198" cy="158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endCxn id="16" idx="0"/>
          </p:cNvCxnSpPr>
          <p:nvPr/>
        </p:nvCxnSpPr>
        <p:spPr>
          <a:xfrm rot="5400000">
            <a:off x="5850507" y="3006683"/>
            <a:ext cx="261139" cy="252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7652223" y="3009166"/>
            <a:ext cx="261139" cy="252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6200000" flipH="1">
            <a:off x="7547879" y="2423202"/>
            <a:ext cx="246922" cy="167577"/>
          </a:xfrm>
          <a:prstGeom prst="line">
            <a:avLst/>
          </a:prstGeom>
        </p:spPr>
        <p:style>
          <a:lnRef idx="2">
            <a:schemeClr val="accent1"/>
          </a:lnRef>
          <a:fillRef idx="0">
            <a:schemeClr val="accent1"/>
          </a:fillRef>
          <a:effectRef idx="1">
            <a:schemeClr val="accent1"/>
          </a:effectRef>
          <a:fontRef idx="minor">
            <a:schemeClr val="tx1"/>
          </a:fontRef>
        </p:style>
      </p:cxnSp>
      <p:sp>
        <p:nvSpPr>
          <p:cNvPr id="30" name="Left Brace 29"/>
          <p:cNvSpPr/>
          <p:nvPr/>
        </p:nvSpPr>
        <p:spPr>
          <a:xfrm rot="16200000">
            <a:off x="6046039" y="2103230"/>
            <a:ext cx="220468" cy="37043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Left Brace 30"/>
          <p:cNvSpPr/>
          <p:nvPr/>
        </p:nvSpPr>
        <p:spPr>
          <a:xfrm rot="16200000">
            <a:off x="7486141" y="2123350"/>
            <a:ext cx="220468" cy="37043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Up Arrow 31"/>
          <p:cNvSpPr/>
          <p:nvPr/>
        </p:nvSpPr>
        <p:spPr>
          <a:xfrm>
            <a:off x="5741735" y="4083052"/>
            <a:ext cx="396894" cy="590853"/>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Up Arrow 32"/>
          <p:cNvSpPr/>
          <p:nvPr/>
        </p:nvSpPr>
        <p:spPr>
          <a:xfrm>
            <a:off x="7578729" y="4094352"/>
            <a:ext cx="396894" cy="590853"/>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1177521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smtClean="0">
                <a:solidFill>
                  <a:srgbClr val="295269"/>
                </a:solidFill>
                <a:latin typeface="Roboto"/>
                <a:ea typeface="Roboto"/>
                <a:cs typeface="Roboto"/>
                <a:sym typeface="Roboto"/>
              </a:rPr>
              <a:t>3</a:t>
            </a:r>
            <a:r>
              <a:rPr lang="en" sz="2400" b="1" i="0" u="none" strike="noStrike" cap="none" dirty="0" smtClean="0">
                <a:solidFill>
                  <a:srgbClr val="295269"/>
                </a:solidFill>
                <a:latin typeface="Roboto"/>
                <a:ea typeface="Roboto"/>
                <a:cs typeface="Roboto"/>
                <a:sym typeface="Roboto"/>
              </a:rPr>
              <a:t>.</a:t>
            </a:r>
            <a:r>
              <a:rPr lang="en-US" sz="2400" b="1" i="0" u="none" strike="noStrike" cap="none" dirty="0" smtClean="0">
                <a:solidFill>
                  <a:srgbClr val="295269"/>
                </a:solidFill>
                <a:latin typeface="Roboto"/>
                <a:ea typeface="Roboto"/>
                <a:cs typeface="Roboto"/>
                <a:sym typeface="Roboto"/>
              </a:rPr>
              <a:t>4</a:t>
            </a:r>
            <a:r>
              <a:rPr lang="en" sz="2400" b="1" i="0" u="none" strike="noStrike" cap="none" dirty="0" smtClean="0">
                <a:solidFill>
                  <a:srgbClr val="295269"/>
                </a:solidFill>
                <a:latin typeface="Roboto"/>
                <a:ea typeface="Roboto"/>
                <a:cs typeface="Roboto"/>
                <a:sym typeface="Roboto"/>
              </a:rPr>
              <a:t> </a:t>
            </a:r>
            <a:r>
              <a:rPr lang="en-US" sz="2400" b="1" i="0" u="none" strike="noStrike" cap="none" dirty="0" smtClean="0">
                <a:solidFill>
                  <a:srgbClr val="295269"/>
                </a:solidFill>
                <a:latin typeface="Roboto"/>
                <a:ea typeface="Roboto"/>
                <a:cs typeface="Roboto"/>
                <a:sym typeface="Roboto"/>
              </a:rPr>
              <a:t>Calculating Conversion Rates (continued)</a:t>
            </a:r>
            <a:endParaRPr sz="24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177974" y="1106554"/>
            <a:ext cx="8756553" cy="3849780"/>
          </a:xfrm>
          <a:prstGeom prst="rect">
            <a:avLst/>
          </a:prstGeom>
          <a:solidFill>
            <a:srgbClr val="E8FCFD"/>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Now in the previous slide, I did the math to find the conversion rates manually, but I can actually use a query to do the math for me if I add in two additional columns like so:</a:t>
            </a:r>
          </a:p>
          <a:p>
            <a:pPr marL="0" marR="0" lvl="0" indent="0" algn="l" rtl="0">
              <a:lnSpc>
                <a:spcPct val="115000"/>
              </a:lnSpc>
              <a:spcBef>
                <a:spcPts val="0"/>
              </a:spcBef>
              <a:spcAft>
                <a:spcPts val="0"/>
              </a:spcAft>
              <a:buClr>
                <a:schemeClr val="dk1"/>
              </a:buClr>
              <a:buSzPts val="1100"/>
              <a:buFont typeface="Arial"/>
              <a:buNone/>
            </a:pPr>
            <a:r>
              <a:rPr lang="en-US" dirty="0" smtClean="0">
                <a:latin typeface="Roboto"/>
                <a:ea typeface="Roboto"/>
                <a:cs typeface="Roboto"/>
                <a:sym typeface="Roboto"/>
              </a:rPr>
              <a:t> </a:t>
            </a: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b="1"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p:txBody>
      </p:sp>
      <p:sp>
        <p:nvSpPr>
          <p:cNvPr id="5" name="Right Brace 4"/>
          <p:cNvSpPr/>
          <p:nvPr/>
        </p:nvSpPr>
        <p:spPr>
          <a:xfrm>
            <a:off x="4215111" y="3951900"/>
            <a:ext cx="176225" cy="561047"/>
          </a:xfrm>
          <a:prstGeom prst="rightBrace">
            <a:avLst/>
          </a:prstGeom>
          <a:ln w="34925"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TextBox 6"/>
          <p:cNvSpPr txBox="1"/>
          <p:nvPr/>
        </p:nvSpPr>
        <p:spPr>
          <a:xfrm>
            <a:off x="4458639" y="3873389"/>
            <a:ext cx="1026410" cy="769441"/>
          </a:xfrm>
          <a:prstGeom prst="rect">
            <a:avLst/>
          </a:prstGeom>
          <a:noFill/>
        </p:spPr>
        <p:txBody>
          <a:bodyPr wrap="square" rtlCol="0">
            <a:spAutoFit/>
          </a:bodyPr>
          <a:lstStyle/>
          <a:p>
            <a:r>
              <a:rPr lang="en-US" sz="1100" i="1" dirty="0" smtClean="0">
                <a:solidFill>
                  <a:srgbClr val="595959"/>
                </a:solidFill>
              </a:rPr>
              <a:t>I added this part to the SELECT statement…</a:t>
            </a:r>
            <a:endParaRPr lang="en-US" sz="1100" i="1" dirty="0">
              <a:solidFill>
                <a:srgbClr val="595959"/>
              </a:solidFill>
            </a:endParaRPr>
          </a:p>
        </p:txBody>
      </p:sp>
      <p:pic>
        <p:nvPicPr>
          <p:cNvPr id="23" name="Picture 22" descr="Screen Shot 2019-01-19 at 7.36.02 PM.png"/>
          <p:cNvPicPr>
            <a:picLocks noChangeAspect="1"/>
          </p:cNvPicPr>
          <p:nvPr/>
        </p:nvPicPr>
        <p:blipFill>
          <a:blip r:embed="rId3"/>
          <a:stretch>
            <a:fillRect/>
          </a:stretch>
        </p:blipFill>
        <p:spPr>
          <a:xfrm>
            <a:off x="246545" y="1744774"/>
            <a:ext cx="3929854" cy="2975355"/>
          </a:xfrm>
          <a:prstGeom prst="rect">
            <a:avLst/>
          </a:prstGeom>
        </p:spPr>
      </p:pic>
      <p:pic>
        <p:nvPicPr>
          <p:cNvPr id="24" name="Picture 23" descr="Screen Shot 2019-01-19 at 7.35.52 PM.png"/>
          <p:cNvPicPr>
            <a:picLocks noChangeAspect="1"/>
          </p:cNvPicPr>
          <p:nvPr/>
        </p:nvPicPr>
        <p:blipFill>
          <a:blip r:embed="rId4"/>
          <a:stretch>
            <a:fillRect/>
          </a:stretch>
        </p:blipFill>
        <p:spPr>
          <a:xfrm>
            <a:off x="4567859" y="1756536"/>
            <a:ext cx="4139765" cy="524759"/>
          </a:xfrm>
          <a:prstGeom prst="rect">
            <a:avLst/>
          </a:prstGeom>
        </p:spPr>
      </p:pic>
      <p:sp>
        <p:nvSpPr>
          <p:cNvPr id="25" name="Bent-Up Arrow 24"/>
          <p:cNvSpPr/>
          <p:nvPr/>
        </p:nvSpPr>
        <p:spPr>
          <a:xfrm>
            <a:off x="5602136" y="2504191"/>
            <a:ext cx="2314708" cy="1882647"/>
          </a:xfrm>
          <a:prstGeom prst="bentUpArrow">
            <a:avLst>
              <a:gd name="adj1" fmla="val 12565"/>
              <a:gd name="adj2" fmla="val 25000"/>
              <a:gd name="adj3" fmla="val 2137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7763366" y="3260119"/>
            <a:ext cx="1026410" cy="938719"/>
          </a:xfrm>
          <a:prstGeom prst="rect">
            <a:avLst/>
          </a:prstGeom>
          <a:noFill/>
        </p:spPr>
        <p:txBody>
          <a:bodyPr wrap="square" rtlCol="0">
            <a:spAutoFit/>
          </a:bodyPr>
          <a:lstStyle/>
          <a:p>
            <a:r>
              <a:rPr lang="en-US" sz="1100" i="1" dirty="0" smtClean="0">
                <a:solidFill>
                  <a:srgbClr val="595959"/>
                </a:solidFill>
              </a:rPr>
              <a:t>…and got the same answer as I did on the previous slide!</a:t>
            </a:r>
            <a:endParaRPr lang="en-US" sz="1100" i="1" dirty="0">
              <a:solidFill>
                <a:srgbClr val="595959"/>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1177521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smtClean="0">
                <a:solidFill>
                  <a:srgbClr val="295269"/>
                </a:solidFill>
                <a:latin typeface="Roboto"/>
                <a:ea typeface="Roboto"/>
                <a:cs typeface="Roboto"/>
                <a:sym typeface="Roboto"/>
              </a:rPr>
              <a:t>3</a:t>
            </a:r>
            <a:r>
              <a:rPr lang="en" sz="2400" b="1" i="0" u="none" strike="noStrike" cap="none" dirty="0" smtClean="0">
                <a:solidFill>
                  <a:srgbClr val="295269"/>
                </a:solidFill>
                <a:latin typeface="Roboto"/>
                <a:ea typeface="Roboto"/>
                <a:cs typeface="Roboto"/>
                <a:sym typeface="Roboto"/>
              </a:rPr>
              <a:t>.</a:t>
            </a:r>
            <a:r>
              <a:rPr lang="en-US" sz="2400" b="1" dirty="0" smtClean="0">
                <a:solidFill>
                  <a:srgbClr val="295269"/>
                </a:solidFill>
                <a:latin typeface="Roboto"/>
                <a:ea typeface="Roboto"/>
                <a:cs typeface="Roboto"/>
                <a:sym typeface="Roboto"/>
              </a:rPr>
              <a:t>5</a:t>
            </a:r>
            <a:r>
              <a:rPr lang="en" sz="2400" b="1" i="0" u="none" strike="noStrike" cap="none" dirty="0" smtClean="0">
                <a:solidFill>
                  <a:srgbClr val="295269"/>
                </a:solidFill>
                <a:latin typeface="Roboto"/>
                <a:ea typeface="Roboto"/>
                <a:cs typeface="Roboto"/>
                <a:sym typeface="Roboto"/>
              </a:rPr>
              <a:t> </a:t>
            </a:r>
            <a:r>
              <a:rPr lang="en-US" sz="2400" b="1" i="0" u="none" strike="noStrike" cap="none" dirty="0" smtClean="0">
                <a:solidFill>
                  <a:srgbClr val="295269"/>
                </a:solidFill>
                <a:latin typeface="Roboto"/>
                <a:ea typeface="Roboto"/>
                <a:cs typeface="Roboto"/>
                <a:sym typeface="Roboto"/>
              </a:rPr>
              <a:t>A/B Test Results…. Finally</a:t>
            </a:r>
            <a:endParaRPr sz="24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177974" y="1106554"/>
            <a:ext cx="8756553" cy="3849780"/>
          </a:xfrm>
          <a:prstGeom prst="rect">
            <a:avLst/>
          </a:prstGeom>
          <a:solidFill>
            <a:srgbClr val="E8FCFD"/>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It’s great that I found the overall conversion rates, but I still don’t know the difference between the </a:t>
            </a:r>
            <a:r>
              <a:rPr lang="en-US" sz="1200" b="1" dirty="0" smtClean="0">
                <a:latin typeface="Roboto"/>
                <a:ea typeface="Roboto"/>
                <a:cs typeface="Roboto"/>
                <a:sym typeface="Roboto"/>
              </a:rPr>
              <a:t>users who tried on 3 pairs of glasses at home </a:t>
            </a:r>
            <a:r>
              <a:rPr lang="en-US" sz="1200" dirty="0" smtClean="0">
                <a:latin typeface="Roboto"/>
                <a:ea typeface="Roboto"/>
                <a:cs typeface="Roboto"/>
                <a:sym typeface="Roboto"/>
              </a:rPr>
              <a:t>and </a:t>
            </a:r>
            <a:r>
              <a:rPr lang="en-US" sz="1200" b="1" dirty="0" smtClean="0">
                <a:latin typeface="Roboto"/>
                <a:ea typeface="Roboto"/>
                <a:cs typeface="Roboto"/>
                <a:sym typeface="Roboto"/>
              </a:rPr>
              <a:t>users who tried on 5 pairs of glasses at home</a:t>
            </a:r>
            <a:r>
              <a:rPr lang="en-US" sz="1200" dirty="0" smtClean="0">
                <a:latin typeface="Roboto"/>
                <a:ea typeface="Roboto"/>
                <a:cs typeface="Roboto"/>
                <a:sym typeface="Roboto"/>
              </a:rPr>
              <a:t>. Now that I’ve gotten this far, all I just need to use a GROUP BY statement so I can clearly see the conversion rates </a:t>
            </a:r>
            <a:r>
              <a:rPr lang="en-US" sz="1200" u="sng" dirty="0" smtClean="0">
                <a:latin typeface="Roboto"/>
                <a:ea typeface="Roboto"/>
                <a:cs typeface="Roboto"/>
                <a:sym typeface="Roboto"/>
              </a:rPr>
              <a:t>per number of glasses tried on at home</a:t>
            </a:r>
            <a:r>
              <a:rPr lang="en-US" sz="1200" dirty="0" smtClean="0">
                <a:latin typeface="Roboto"/>
                <a:ea typeface="Roboto"/>
                <a:cs typeface="Roboto"/>
                <a:sym typeface="Roboto"/>
              </a:rPr>
              <a:t>.</a:t>
            </a:r>
          </a:p>
          <a:p>
            <a:pPr marL="0" marR="0" lvl="0" indent="0" algn="l" rtl="0">
              <a:lnSpc>
                <a:spcPct val="115000"/>
              </a:lnSpc>
              <a:spcBef>
                <a:spcPts val="0"/>
              </a:spcBef>
              <a:spcAft>
                <a:spcPts val="0"/>
              </a:spcAft>
              <a:buClr>
                <a:schemeClr val="dk1"/>
              </a:buClr>
              <a:buSzPts val="1100"/>
              <a:buFont typeface="Arial"/>
              <a:buNone/>
            </a:pPr>
            <a:r>
              <a:rPr lang="en-US" dirty="0" smtClean="0">
                <a:latin typeface="Roboto"/>
                <a:ea typeface="Roboto"/>
                <a:cs typeface="Roboto"/>
                <a:sym typeface="Roboto"/>
              </a:rPr>
              <a:t> </a:t>
            </a: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b="1"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p:txBody>
      </p:sp>
      <p:sp>
        <p:nvSpPr>
          <p:cNvPr id="5" name="Right Brace 4"/>
          <p:cNvSpPr/>
          <p:nvPr/>
        </p:nvSpPr>
        <p:spPr>
          <a:xfrm>
            <a:off x="3959335" y="3262913"/>
            <a:ext cx="159544" cy="282198"/>
          </a:xfrm>
          <a:prstGeom prst="rightBrace">
            <a:avLst/>
          </a:prstGeom>
          <a:ln w="34925"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TextBox 6"/>
          <p:cNvSpPr txBox="1"/>
          <p:nvPr/>
        </p:nvSpPr>
        <p:spPr>
          <a:xfrm>
            <a:off x="4282240" y="4314329"/>
            <a:ext cx="3629183" cy="600164"/>
          </a:xfrm>
          <a:prstGeom prst="rect">
            <a:avLst/>
          </a:prstGeom>
          <a:noFill/>
        </p:spPr>
        <p:txBody>
          <a:bodyPr wrap="square" rtlCol="0">
            <a:spAutoFit/>
          </a:bodyPr>
          <a:lstStyle/>
          <a:p>
            <a:r>
              <a:rPr lang="en-US" sz="1100" i="1" dirty="0" smtClean="0">
                <a:solidFill>
                  <a:srgbClr val="595959"/>
                </a:solidFill>
              </a:rPr>
              <a:t>Here is my </a:t>
            </a:r>
            <a:r>
              <a:rPr lang="en-US" sz="1100" b="1" i="1" dirty="0" smtClean="0">
                <a:solidFill>
                  <a:srgbClr val="595959"/>
                </a:solidFill>
              </a:rPr>
              <a:t>GROUP BY </a:t>
            </a:r>
            <a:r>
              <a:rPr lang="en-US" sz="1100" i="1" dirty="0" smtClean="0">
                <a:solidFill>
                  <a:srgbClr val="595959"/>
                </a:solidFill>
              </a:rPr>
              <a:t>statement followed by an </a:t>
            </a:r>
            <a:r>
              <a:rPr lang="en-US" sz="1100" b="1" i="1" dirty="0" smtClean="0">
                <a:solidFill>
                  <a:srgbClr val="595959"/>
                </a:solidFill>
              </a:rPr>
              <a:t>ORDER BY </a:t>
            </a:r>
            <a:r>
              <a:rPr lang="en-US" sz="1100" i="1" dirty="0" smtClean="0">
                <a:solidFill>
                  <a:srgbClr val="595959"/>
                </a:solidFill>
              </a:rPr>
              <a:t>statement! The latter statement just means the results will show in order.</a:t>
            </a:r>
            <a:endParaRPr lang="en-US" sz="1100" i="1" dirty="0">
              <a:solidFill>
                <a:srgbClr val="595959"/>
              </a:solidFill>
            </a:endParaRPr>
          </a:p>
        </p:txBody>
      </p:sp>
      <p:pic>
        <p:nvPicPr>
          <p:cNvPr id="10" name="Picture 9" descr="Screen Shot 2019-01-19 at 7.43.35 PM.png"/>
          <p:cNvPicPr>
            <a:picLocks noChangeAspect="1"/>
          </p:cNvPicPr>
          <p:nvPr/>
        </p:nvPicPr>
        <p:blipFill>
          <a:blip r:embed="rId3"/>
          <a:stretch>
            <a:fillRect/>
          </a:stretch>
        </p:blipFill>
        <p:spPr>
          <a:xfrm>
            <a:off x="308497" y="1843106"/>
            <a:ext cx="3607526" cy="3090220"/>
          </a:xfrm>
          <a:prstGeom prst="rect">
            <a:avLst/>
          </a:prstGeom>
        </p:spPr>
      </p:pic>
      <p:sp>
        <p:nvSpPr>
          <p:cNvPr id="11" name="Right Brace 10"/>
          <p:cNvSpPr/>
          <p:nvPr/>
        </p:nvSpPr>
        <p:spPr>
          <a:xfrm>
            <a:off x="3979437" y="4550443"/>
            <a:ext cx="201181" cy="344190"/>
          </a:xfrm>
          <a:prstGeom prst="rightBrace">
            <a:avLst/>
          </a:prstGeom>
          <a:ln w="34925"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 name="TextBox 11"/>
          <p:cNvSpPr txBox="1"/>
          <p:nvPr/>
        </p:nvSpPr>
        <p:spPr>
          <a:xfrm>
            <a:off x="4258243" y="3143919"/>
            <a:ext cx="2674175" cy="430887"/>
          </a:xfrm>
          <a:prstGeom prst="rect">
            <a:avLst/>
          </a:prstGeom>
          <a:noFill/>
        </p:spPr>
        <p:txBody>
          <a:bodyPr wrap="square" rtlCol="0">
            <a:spAutoFit/>
          </a:bodyPr>
          <a:lstStyle/>
          <a:p>
            <a:r>
              <a:rPr lang="en-US" sz="1100" i="1" dirty="0" smtClean="0">
                <a:solidFill>
                  <a:srgbClr val="595959"/>
                </a:solidFill>
              </a:rPr>
              <a:t>I added </a:t>
            </a:r>
            <a:r>
              <a:rPr lang="en-US" sz="1100" b="1" i="1" dirty="0" smtClean="0">
                <a:solidFill>
                  <a:srgbClr val="595959"/>
                </a:solidFill>
              </a:rPr>
              <a:t>number_of_pairs</a:t>
            </a:r>
            <a:r>
              <a:rPr lang="en-US" sz="1100" i="1" dirty="0" smtClean="0">
                <a:solidFill>
                  <a:srgbClr val="595959"/>
                </a:solidFill>
              </a:rPr>
              <a:t> to the SELECT statement</a:t>
            </a:r>
            <a:endParaRPr lang="en-US" sz="1100" i="1" dirty="0">
              <a:solidFill>
                <a:srgbClr val="595959"/>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1177521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177974" y="643764"/>
            <a:ext cx="8756553" cy="4382888"/>
          </a:xfrm>
          <a:prstGeom prst="rect">
            <a:avLst/>
          </a:prstGeom>
          <a:solidFill>
            <a:srgbClr val="E8FCFD"/>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And finally…. when I ran my query, I got these results!</a:t>
            </a:r>
          </a:p>
          <a:p>
            <a:pPr marL="0" marR="0" lvl="0" indent="0" algn="l" rtl="0">
              <a:lnSpc>
                <a:spcPct val="115000"/>
              </a:lnSpc>
              <a:spcBef>
                <a:spcPts val="0"/>
              </a:spcBef>
              <a:spcAft>
                <a:spcPts val="0"/>
              </a:spcAft>
              <a:buClr>
                <a:schemeClr val="dk1"/>
              </a:buClr>
              <a:buSzPts val="1100"/>
              <a:buFont typeface="Arial"/>
              <a:buNone/>
            </a:pPr>
            <a:endParaRPr lang="en-US" sz="1200"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en-US" sz="1800" b="1" dirty="0" smtClean="0">
                <a:latin typeface="Roboto"/>
                <a:ea typeface="Roboto"/>
                <a:cs typeface="Roboto"/>
                <a:sym typeface="Roboto"/>
              </a:rPr>
              <a:t>Results:</a:t>
            </a:r>
          </a:p>
          <a:p>
            <a:pPr marL="0" marR="0" lvl="0" indent="0" algn="l" rtl="0">
              <a:lnSpc>
                <a:spcPct val="115000"/>
              </a:lnSpc>
              <a:spcBef>
                <a:spcPts val="0"/>
              </a:spcBef>
              <a:spcAft>
                <a:spcPts val="0"/>
              </a:spcAft>
              <a:buClr>
                <a:schemeClr val="dk1"/>
              </a:buClr>
              <a:buSzPts val="1100"/>
              <a:buFont typeface="Arial"/>
              <a:buNone/>
            </a:pPr>
            <a:endParaRPr lang="en-US" sz="1200"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sz="1200"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sz="1200"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sz="1200"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sz="2000" b="1"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en-US" sz="2000" b="1" dirty="0" smtClean="0">
                <a:latin typeface="Roboto"/>
                <a:ea typeface="Roboto"/>
                <a:cs typeface="Roboto"/>
                <a:sym typeface="Roboto"/>
              </a:rPr>
              <a:t>Final Analysis:</a:t>
            </a:r>
            <a:endParaRPr lang="en-US" sz="1200"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The obvious winner of our A/B Test is </a:t>
            </a:r>
            <a:r>
              <a:rPr lang="en-US" sz="1200" b="1" dirty="0" smtClean="0">
                <a:solidFill>
                  <a:srgbClr val="1388CD"/>
                </a:solidFill>
                <a:latin typeface="Roboto"/>
                <a:ea typeface="Roboto"/>
                <a:cs typeface="Roboto"/>
                <a:sym typeface="Roboto"/>
              </a:rPr>
              <a:t>5 pairs of glasses</a:t>
            </a:r>
            <a:r>
              <a:rPr lang="en-US" sz="1200" dirty="0" smtClean="0">
                <a:latin typeface="Roboto"/>
                <a:ea typeface="Roboto"/>
                <a:cs typeface="Roboto"/>
                <a:sym typeface="Roboto"/>
              </a:rPr>
              <a:t>. Users were more likely to make a purchase if they tried on 5 pairs of glasses at home as opposed to 3 pairs of glasses. In fact, they were </a:t>
            </a:r>
            <a:r>
              <a:rPr lang="en-US" sz="1200" b="1" dirty="0" smtClean="0">
                <a:latin typeface="Roboto"/>
                <a:ea typeface="Roboto"/>
                <a:cs typeface="Roboto"/>
                <a:sym typeface="Roboto"/>
              </a:rPr>
              <a:t>26% more likely to make a purchase</a:t>
            </a:r>
            <a:r>
              <a:rPr lang="en-US" sz="1200" dirty="0" smtClean="0">
                <a:latin typeface="Roboto"/>
                <a:ea typeface="Roboto"/>
                <a:cs typeface="Roboto"/>
                <a:sym typeface="Roboto"/>
              </a:rPr>
              <a:t>. This is clear evidence that </a:t>
            </a:r>
            <a:r>
              <a:rPr lang="en-US" sz="1200" dirty="0" err="1" smtClean="0">
                <a:latin typeface="Roboto"/>
                <a:ea typeface="Roboto"/>
                <a:cs typeface="Roboto"/>
                <a:sym typeface="Roboto"/>
              </a:rPr>
              <a:t>Warby</a:t>
            </a:r>
            <a:r>
              <a:rPr lang="en-US" sz="1200" dirty="0" smtClean="0">
                <a:latin typeface="Roboto"/>
                <a:ea typeface="Roboto"/>
                <a:cs typeface="Roboto"/>
                <a:sym typeface="Roboto"/>
              </a:rPr>
              <a:t> Parker should switch to allowing users to try on 5 pairs of glasses at home after taking the style quiz. The extra shipping cost is probably minimal, and the revenue increase will certainly be there. I personally agree with the findings, because when I go to a glasses store I have try on ALL the glasses to find the perfect pair!</a:t>
            </a:r>
          </a:p>
          <a:p>
            <a:pPr marL="0" marR="0" lvl="0" indent="0" algn="l" rtl="0">
              <a:lnSpc>
                <a:spcPct val="115000"/>
              </a:lnSpc>
              <a:spcBef>
                <a:spcPts val="0"/>
              </a:spcBef>
              <a:spcAft>
                <a:spcPts val="0"/>
              </a:spcAft>
              <a:buClr>
                <a:schemeClr val="dk1"/>
              </a:buClr>
              <a:buSzPts val="1100"/>
              <a:buFont typeface="Arial"/>
              <a:buNone/>
            </a:pPr>
            <a:endParaRPr lang="en-US" sz="1200"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This is just one great example of how SQL can be used to analyze data and help businesses stay informed of their customers’ needs and wants. I feel like this course gave me a great stepping stone into the world of SQL and data analysis. Thank you to everyone who contributed to this course and giving me this opportunity to learn something valuable. My journey has just begun!</a:t>
            </a: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b="1"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dirty="0" smtClean="0">
              <a:latin typeface="Roboto"/>
              <a:ea typeface="Roboto"/>
              <a:cs typeface="Roboto"/>
              <a:sym typeface="Roboto"/>
            </a:endParaRPr>
          </a:p>
        </p:txBody>
      </p:sp>
      <p:pic>
        <p:nvPicPr>
          <p:cNvPr id="9" name="Picture 8" descr="Screen Shot 2019-01-19 at 7.43.23 PM.png"/>
          <p:cNvPicPr>
            <a:picLocks noChangeAspect="1"/>
          </p:cNvPicPr>
          <p:nvPr/>
        </p:nvPicPr>
        <p:blipFill>
          <a:blip r:embed="rId3"/>
          <a:stretch>
            <a:fillRect/>
          </a:stretch>
        </p:blipFill>
        <p:spPr>
          <a:xfrm>
            <a:off x="250121" y="1475708"/>
            <a:ext cx="6094990" cy="1108180"/>
          </a:xfrm>
          <a:prstGeom prst="rect">
            <a:avLst/>
          </a:prstGeom>
        </p:spPr>
      </p:pic>
      <p:sp>
        <p:nvSpPr>
          <p:cNvPr id="14" name="TextBox 13"/>
          <p:cNvSpPr txBox="1"/>
          <p:nvPr/>
        </p:nvSpPr>
        <p:spPr>
          <a:xfrm>
            <a:off x="6844219" y="1596198"/>
            <a:ext cx="1940371" cy="307777"/>
          </a:xfrm>
          <a:prstGeom prst="rect">
            <a:avLst/>
          </a:prstGeom>
          <a:noFill/>
        </p:spPr>
        <p:txBody>
          <a:bodyPr wrap="square" rtlCol="0">
            <a:spAutoFit/>
          </a:bodyPr>
          <a:lstStyle/>
          <a:p>
            <a:r>
              <a:rPr lang="en-US" b="1" u="sng" dirty="0" smtClean="0">
                <a:solidFill>
                  <a:srgbClr val="C63051"/>
                </a:solidFill>
              </a:rPr>
              <a:t>Conversion Rates:</a:t>
            </a:r>
            <a:endParaRPr lang="en-US" b="1" u="sng" dirty="0">
              <a:solidFill>
                <a:srgbClr val="C63051"/>
              </a:solidFill>
            </a:endParaRPr>
          </a:p>
        </p:txBody>
      </p:sp>
      <p:sp>
        <p:nvSpPr>
          <p:cNvPr id="15" name="Left Arrow 14"/>
          <p:cNvSpPr/>
          <p:nvPr/>
        </p:nvSpPr>
        <p:spPr>
          <a:xfrm>
            <a:off x="6429686" y="2081226"/>
            <a:ext cx="440992" cy="26456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Left Arrow 15"/>
          <p:cNvSpPr/>
          <p:nvPr/>
        </p:nvSpPr>
        <p:spPr>
          <a:xfrm>
            <a:off x="6440968" y="2383542"/>
            <a:ext cx="447350" cy="25325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7064715" y="1993039"/>
            <a:ext cx="1816894" cy="369332"/>
          </a:xfrm>
          <a:prstGeom prst="rect">
            <a:avLst/>
          </a:prstGeom>
          <a:noFill/>
        </p:spPr>
        <p:txBody>
          <a:bodyPr wrap="square" rtlCol="0">
            <a:spAutoFit/>
          </a:bodyPr>
          <a:lstStyle/>
          <a:p>
            <a:r>
              <a:rPr lang="en-US" sz="1800" b="1" dirty="0" smtClean="0">
                <a:solidFill>
                  <a:srgbClr val="C63051"/>
                </a:solidFill>
              </a:rPr>
              <a:t>3 Pairs: 53%</a:t>
            </a:r>
            <a:endParaRPr lang="en-US" sz="1800" b="1" dirty="0">
              <a:solidFill>
                <a:srgbClr val="C63051"/>
              </a:solidFill>
            </a:endParaRPr>
          </a:p>
        </p:txBody>
      </p:sp>
      <p:sp>
        <p:nvSpPr>
          <p:cNvPr id="18" name="TextBox 17"/>
          <p:cNvSpPr txBox="1"/>
          <p:nvPr/>
        </p:nvSpPr>
        <p:spPr>
          <a:xfrm>
            <a:off x="7075999" y="2321811"/>
            <a:ext cx="1796790" cy="369332"/>
          </a:xfrm>
          <a:prstGeom prst="rect">
            <a:avLst/>
          </a:prstGeom>
          <a:noFill/>
        </p:spPr>
        <p:txBody>
          <a:bodyPr wrap="square" rtlCol="0">
            <a:spAutoFit/>
          </a:bodyPr>
          <a:lstStyle/>
          <a:p>
            <a:r>
              <a:rPr lang="en-US" sz="1800" b="1" dirty="0" smtClean="0">
                <a:solidFill>
                  <a:srgbClr val="C63051"/>
                </a:solidFill>
              </a:rPr>
              <a:t>5 Pairs: 79%</a:t>
            </a:r>
            <a:endParaRPr lang="en-US" sz="1800" b="1" dirty="0">
              <a:solidFill>
                <a:srgbClr val="C63051"/>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1177521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03"/>
        <p:cNvGrpSpPr/>
        <p:nvPr/>
      </p:nvGrpSpPr>
      <p:grpSpPr>
        <a:xfrm>
          <a:off x="0" y="0"/>
          <a:ext cx="0" cy="0"/>
          <a:chOff x="0" y="0"/>
          <a:chExt cx="0" cy="0"/>
        </a:xfrm>
      </p:grpSpPr>
      <p:sp>
        <p:nvSpPr>
          <p:cNvPr id="3" name="Rounded Rectangle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C0079B4A-BCD8-894A-8146-657476B0293C}"/>
              </a:ext>
            </a:extLst>
          </p:cNvPr>
          <p:cNvSpPr/>
          <p:nvPr/>
        </p:nvSpPr>
        <p:spPr>
          <a:xfrm>
            <a:off x="-123216" y="-69011"/>
            <a:ext cx="4408731" cy="781936"/>
          </a:xfrm>
          <a:prstGeom prst="roundRect">
            <a:avLst/>
          </a:prstGeom>
          <a:solidFill>
            <a:srgbClr val="E8FCFD"/>
          </a:solidFill>
          <a:ln>
            <a:solidFill>
              <a:srgbClr val="E8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nip Diagonal Corner Rectang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6172D37C-4E53-0140-BBC4-3E96FF034A78}"/>
              </a:ext>
            </a:extLst>
          </p:cNvPr>
          <p:cNvSpPr/>
          <p:nvPr/>
        </p:nvSpPr>
        <p:spPr>
          <a:xfrm>
            <a:off x="405442" y="1265275"/>
            <a:ext cx="8324490" cy="3634529"/>
          </a:xfrm>
          <a:prstGeom prst="snip2Diag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Shape 304"/>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Roboto"/>
              <a:buNone/>
            </a:pPr>
            <a:r>
              <a:rPr lang="en" sz="2800" b="1" i="0" strike="noStrike" cap="none" dirty="0">
                <a:solidFill>
                  <a:srgbClr val="295269"/>
                </a:solidFill>
                <a:latin typeface="Roboto"/>
                <a:ea typeface="Roboto"/>
                <a:cs typeface="Roboto"/>
                <a:sym typeface="Roboto"/>
              </a:rPr>
              <a:t>TABLE OF CONTENTS</a:t>
            </a:r>
            <a:endParaRPr sz="2800" b="1" i="0" strike="noStrike" cap="none" dirty="0">
              <a:solidFill>
                <a:srgbClr val="295269"/>
              </a:solidFill>
              <a:latin typeface="Roboto"/>
              <a:ea typeface="Roboto"/>
              <a:cs typeface="Roboto"/>
              <a:sym typeface="Roboto"/>
            </a:endParaRPr>
          </a:p>
        </p:txBody>
      </p:sp>
      <p:sp>
        <p:nvSpPr>
          <p:cNvPr id="305" name="Shape 305"/>
          <p:cNvSpPr txBox="1"/>
          <p:nvPr/>
        </p:nvSpPr>
        <p:spPr>
          <a:xfrm>
            <a:off x="311700" y="1118633"/>
            <a:ext cx="8061300" cy="3256500"/>
          </a:xfrm>
          <a:prstGeom prst="rect">
            <a:avLst/>
          </a:prstGeom>
          <a:noFill/>
          <a:ln>
            <a:noFill/>
          </a:ln>
        </p:spPr>
        <p:txBody>
          <a:bodyPr spcFirstLastPara="1" wrap="square" lIns="91425" tIns="91425" rIns="91425" bIns="91425" anchor="t" anchorCtr="0">
            <a:noAutofit/>
          </a:bodyPr>
          <a:lstStyle/>
          <a:p>
            <a:pPr marL="76200" marR="0" lvl="0" algn="l" rtl="0">
              <a:lnSpc>
                <a:spcPct val="115000"/>
              </a:lnSpc>
              <a:spcBef>
                <a:spcPts val="1100"/>
              </a:spcBef>
              <a:spcAft>
                <a:spcPts val="0"/>
              </a:spcAft>
              <a:buClr>
                <a:srgbClr val="222222"/>
              </a:buClr>
              <a:buSzPts val="2400"/>
            </a:pPr>
            <a:r>
              <a:rPr lang="en-US" sz="2800" i="1" dirty="0">
                <a:solidFill>
                  <a:srgbClr val="285169"/>
                </a:solidFill>
                <a:latin typeface="Roboto" panose="02000000000000000000" pitchFamily="2" charset="0"/>
                <a:ea typeface="Roboto" panose="02000000000000000000" pitchFamily="2" charset="0"/>
                <a:sym typeface="Roboto"/>
              </a:rPr>
              <a:t>Part I: 	Warby Parker’s Survey Funnel</a:t>
            </a:r>
          </a:p>
          <a:p>
            <a:pPr marL="76200" marR="0" lvl="0" algn="l" rtl="0">
              <a:lnSpc>
                <a:spcPct val="115000"/>
              </a:lnSpc>
              <a:spcBef>
                <a:spcPts val="1100"/>
              </a:spcBef>
              <a:spcAft>
                <a:spcPts val="0"/>
              </a:spcAft>
              <a:buClr>
                <a:srgbClr val="222222"/>
              </a:buClr>
              <a:buSzPts val="2400"/>
            </a:pPr>
            <a:r>
              <a:rPr lang="en-US" sz="2800" i="1" dirty="0">
                <a:solidFill>
                  <a:srgbClr val="285169"/>
                </a:solidFill>
                <a:latin typeface="Roboto" panose="02000000000000000000" pitchFamily="2" charset="0"/>
                <a:ea typeface="Roboto" panose="02000000000000000000" pitchFamily="2" charset="0"/>
                <a:sym typeface="Roboto"/>
              </a:rPr>
              <a:t>Part II:	The People Have Spoken… 				Analyzing Response Data</a:t>
            </a:r>
          </a:p>
          <a:p>
            <a:pPr marL="76200" marR="0" lvl="0" algn="l" rtl="0">
              <a:lnSpc>
                <a:spcPct val="115000"/>
              </a:lnSpc>
              <a:spcBef>
                <a:spcPts val="1100"/>
              </a:spcBef>
              <a:spcAft>
                <a:spcPts val="0"/>
              </a:spcAft>
              <a:buClr>
                <a:srgbClr val="222222"/>
              </a:buClr>
              <a:buSzPts val="2400"/>
            </a:pPr>
            <a:r>
              <a:rPr lang="en" sz="2800" i="1" dirty="0">
                <a:solidFill>
                  <a:srgbClr val="285169"/>
                </a:solidFill>
                <a:latin typeface="Roboto" panose="02000000000000000000" pitchFamily="2" charset="0"/>
                <a:ea typeface="Roboto" panose="02000000000000000000" pitchFamily="2" charset="0"/>
                <a:sym typeface="Roboto"/>
              </a:rPr>
              <a:t>Part III: 	A/B Testing with Home Try-On Funnel</a:t>
            </a:r>
            <a:endParaRPr sz="2800" i="1" dirty="0">
              <a:solidFill>
                <a:srgbClr val="285169"/>
              </a:solidFill>
              <a:latin typeface="Roboto" panose="02000000000000000000" pitchFamily="2" charset="0"/>
              <a:ea typeface="Roboto" panose="02000000000000000000" pitchFamily="2" charset="0"/>
              <a:sym typeface="Roboto"/>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675361" y="87019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strike="noStrike" cap="none" dirty="0">
                <a:solidFill>
                  <a:schemeClr val="lt1"/>
                </a:solidFill>
                <a:latin typeface="Roboto" panose="02000000000000000000" pitchFamily="2" charset="0"/>
                <a:ea typeface="Roboto" panose="02000000000000000000" pitchFamily="2" charset="0"/>
                <a:cs typeface="Roboto Black"/>
                <a:sym typeface="Roboto Black"/>
              </a:rPr>
              <a:t>Part I: </a:t>
            </a:r>
            <a:r>
              <a:rPr lang="en" sz="4800" u="none" strike="noStrike" cap="none" dirty="0">
                <a:solidFill>
                  <a:schemeClr val="lt1"/>
                </a:solidFill>
                <a:latin typeface="Roboto" panose="02000000000000000000" pitchFamily="2" charset="0"/>
                <a:ea typeface="Roboto" panose="02000000000000000000" pitchFamily="2" charset="0"/>
                <a:cs typeface="Roboto Black"/>
                <a:sym typeface="Roboto Black"/>
              </a:rPr>
              <a:t>Warby Parker’s</a:t>
            </a:r>
          </a:p>
          <a:p>
            <a:pPr marL="0" marR="0" lvl="0" indent="0" algn="ctr" rtl="0">
              <a:lnSpc>
                <a:spcPct val="100000"/>
              </a:lnSpc>
              <a:spcBef>
                <a:spcPts val="0"/>
              </a:spcBef>
              <a:spcAft>
                <a:spcPts val="0"/>
              </a:spcAft>
              <a:buClr>
                <a:srgbClr val="000000"/>
              </a:buClr>
              <a:buSzPts val="4800"/>
              <a:buFont typeface="Arial"/>
              <a:buNone/>
            </a:pPr>
            <a:r>
              <a:rPr lang="en" sz="4800" dirty="0">
                <a:solidFill>
                  <a:schemeClr val="lt1"/>
                </a:solidFill>
                <a:latin typeface="Roboto" panose="02000000000000000000" pitchFamily="2" charset="0"/>
                <a:ea typeface="Roboto" panose="02000000000000000000" pitchFamily="2" charset="0"/>
                <a:sym typeface="Roboto Black"/>
              </a:rPr>
              <a:t>Survey Funnel</a:t>
            </a:r>
            <a:endParaRPr sz="1400" u="none" strike="noStrike" cap="none" dirty="0">
              <a:solidFill>
                <a:srgbClr val="000000"/>
              </a:solidFill>
              <a:latin typeface="Roboto" panose="02000000000000000000" pitchFamily="2" charset="0"/>
              <a:ea typeface="Roboto" panose="02000000000000000000" pitchFamily="2" charset="0"/>
              <a:sym typeface="Arial"/>
            </a:endParaRPr>
          </a:p>
        </p:txBody>
      </p:sp>
      <p:pic>
        <p:nvPicPr>
          <p:cNvPr id="2" name="Pictur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3EBD516A-7DC7-9E4F-9145-18D2B528FC3E}"/>
              </a:ext>
            </a:extLst>
          </p:cNvPr>
          <p:cNvPicPr>
            <a:picLocks noChangeAspect="1"/>
          </p:cNvPicPr>
          <p:nvPr/>
        </p:nvPicPr>
        <p:blipFill>
          <a:blip r:embed="rId3"/>
          <a:stretch>
            <a:fillRect/>
          </a:stretch>
        </p:blipFill>
        <p:spPr>
          <a:xfrm>
            <a:off x="3574570" y="2846716"/>
            <a:ext cx="1839583" cy="1839583"/>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1.1 What is a </a:t>
            </a:r>
            <a:r>
              <a:rPr lang="en" sz="2400" b="1" dirty="0">
                <a:solidFill>
                  <a:srgbClr val="295269"/>
                </a:solidFill>
                <a:latin typeface="Roboto"/>
                <a:ea typeface="Roboto"/>
                <a:cs typeface="Roboto"/>
                <a:sym typeface="Roboto"/>
              </a:rPr>
              <a:t>Marketing</a:t>
            </a:r>
            <a:r>
              <a:rPr lang="en" sz="2400" b="1" i="0" u="none" strike="noStrike" cap="none" dirty="0">
                <a:solidFill>
                  <a:srgbClr val="295269"/>
                </a:solidFill>
                <a:latin typeface="Roboto"/>
                <a:ea typeface="Roboto"/>
                <a:cs typeface="Roboto"/>
                <a:sym typeface="Roboto"/>
              </a:rPr>
              <a:t> Funnel?</a:t>
            </a:r>
            <a:endParaRPr sz="24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177975" y="1201324"/>
            <a:ext cx="8520600" cy="3672601"/>
          </a:xfrm>
          <a:prstGeom prst="rect">
            <a:avLst/>
          </a:prstGeom>
          <a:solidFill>
            <a:srgbClr val="E8FCFD"/>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b="0" i="0" u="none" strike="noStrike" cap="none" dirty="0">
                <a:solidFill>
                  <a:srgbClr val="000000"/>
                </a:solidFill>
                <a:latin typeface="Roboto"/>
                <a:ea typeface="Roboto"/>
                <a:cs typeface="Roboto"/>
                <a:sym typeface="Roboto"/>
              </a:rPr>
              <a:t>In the context of marketing analysis, a </a:t>
            </a:r>
            <a:r>
              <a:rPr lang="en-US" b="1" i="0" u="none" strike="noStrike" cap="none" dirty="0">
                <a:solidFill>
                  <a:srgbClr val="000000"/>
                </a:solidFill>
                <a:latin typeface="Roboto"/>
                <a:ea typeface="Roboto"/>
                <a:cs typeface="Roboto"/>
                <a:sym typeface="Roboto"/>
              </a:rPr>
              <a:t>funnel</a:t>
            </a:r>
            <a:r>
              <a:rPr lang="en-US" b="0" i="0" u="none" strike="noStrike" cap="none" dirty="0">
                <a:solidFill>
                  <a:srgbClr val="000000"/>
                </a:solidFill>
                <a:latin typeface="Roboto"/>
                <a:ea typeface="Roboto"/>
                <a:cs typeface="Roboto"/>
                <a:sym typeface="Roboto"/>
              </a:rPr>
              <a:t> </a:t>
            </a:r>
            <a:r>
              <a:rPr lang="en-US" dirty="0">
                <a:latin typeface="Roboto"/>
                <a:ea typeface="Roboto"/>
                <a:cs typeface="Roboto"/>
                <a:sym typeface="Roboto"/>
              </a:rPr>
              <a:t>is a theory or diagram of how a customer travels towards the purchase of a product or service. Warby Parker, an innovative designer eyewear brand, uses a Style Quiz to steer new customers towards a purchase. The customers answer 5 questions, and all of their responses get stored into a database table called </a:t>
            </a:r>
            <a:r>
              <a:rPr lang="en-US" i="1" dirty="0">
                <a:solidFill>
                  <a:srgbClr val="0070C0"/>
                </a:solidFill>
                <a:latin typeface="Roboto"/>
                <a:ea typeface="Roboto"/>
                <a:cs typeface="Roboto"/>
                <a:sym typeface="Roboto"/>
              </a:rPr>
              <a:t>survey</a:t>
            </a:r>
            <a:r>
              <a:rPr lang="en-US" dirty="0">
                <a:latin typeface="Roboto"/>
                <a:ea typeface="Roboto"/>
                <a:cs typeface="Roboto"/>
                <a:sym typeface="Roboto"/>
              </a:rPr>
              <a:t>.</a:t>
            </a:r>
          </a:p>
          <a:p>
            <a:pPr marL="0" marR="0" lvl="0" indent="0" algn="l" rtl="0">
              <a:lnSpc>
                <a:spcPct val="115000"/>
              </a:lnSpc>
              <a:spcBef>
                <a:spcPts val="0"/>
              </a:spcBef>
              <a:spcAft>
                <a:spcPts val="0"/>
              </a:spcAft>
              <a:buClr>
                <a:schemeClr val="dk1"/>
              </a:buClr>
              <a:buSzPts val="1100"/>
              <a:buFont typeface="Arial"/>
              <a:buNone/>
            </a:pPr>
            <a:endParaRPr b="0" i="0" u="none" strike="noStrike" cap="none" dirty="0">
              <a:solidFill>
                <a:srgbClr val="000000"/>
              </a:solidFill>
              <a:latin typeface="Roboto"/>
              <a:ea typeface="Roboto"/>
              <a:cs typeface="Roboto"/>
              <a:sym typeface="Roboto"/>
            </a:endParaRPr>
          </a:p>
          <a:p>
            <a:pPr marL="457200" lvl="0" indent="-304800">
              <a:lnSpc>
                <a:spcPct val="115000"/>
              </a:lnSpc>
              <a:buSzPts val="1200"/>
              <a:buFont typeface="Roboto"/>
              <a:buChar char="●"/>
            </a:pPr>
            <a:r>
              <a:rPr lang="en-US" b="0" i="0" u="none" strike="noStrike" cap="none" dirty="0">
                <a:solidFill>
                  <a:srgbClr val="000000"/>
                </a:solidFill>
                <a:latin typeface="Roboto"/>
                <a:ea typeface="Roboto"/>
                <a:cs typeface="Roboto"/>
                <a:sym typeface="Roboto"/>
              </a:rPr>
              <a:t>To get an idea of what columns exist in the </a:t>
            </a:r>
            <a:r>
              <a:rPr lang="en-US" i="1" dirty="0">
                <a:solidFill>
                  <a:srgbClr val="0070C0"/>
                </a:solidFill>
                <a:latin typeface="Roboto"/>
                <a:ea typeface="Roboto"/>
                <a:cs typeface="Roboto"/>
                <a:sym typeface="Roboto"/>
              </a:rPr>
              <a:t>survey </a:t>
            </a:r>
            <a:r>
              <a:rPr lang="en-US" b="0" i="0" u="none" strike="noStrike" cap="none" dirty="0">
                <a:solidFill>
                  <a:srgbClr val="000000"/>
                </a:solidFill>
                <a:latin typeface="Roboto"/>
                <a:ea typeface="Roboto"/>
                <a:cs typeface="Roboto"/>
                <a:sym typeface="Roboto"/>
              </a:rPr>
              <a:t>table, I wrote the following query:</a:t>
            </a:r>
          </a:p>
          <a:p>
            <a:pPr marL="457200" marR="0" lvl="0" indent="-304800" algn="l" rtl="0">
              <a:lnSpc>
                <a:spcPct val="115000"/>
              </a:lnSpc>
              <a:spcBef>
                <a:spcPts val="0"/>
              </a:spcBef>
              <a:spcAft>
                <a:spcPts val="0"/>
              </a:spcAft>
              <a:buClr>
                <a:srgbClr val="000000"/>
              </a:buClr>
              <a:buSzPts val="1200"/>
              <a:buFont typeface="Roboto"/>
              <a:buChar char="●"/>
            </a:pPr>
            <a:endParaRPr lang="en-US" dirty="0">
              <a:latin typeface="Roboto"/>
              <a:ea typeface="Roboto"/>
              <a:cs typeface="Roboto"/>
              <a:sym typeface="Roboto"/>
            </a:endParaRPr>
          </a:p>
          <a:p>
            <a:pPr marL="457200" marR="0" lvl="0" indent="-304800" algn="l" rtl="0">
              <a:lnSpc>
                <a:spcPct val="115000"/>
              </a:lnSpc>
              <a:spcBef>
                <a:spcPts val="0"/>
              </a:spcBef>
              <a:spcAft>
                <a:spcPts val="0"/>
              </a:spcAft>
              <a:buClr>
                <a:srgbClr val="000000"/>
              </a:buClr>
              <a:buSzPts val="1200"/>
              <a:buFont typeface="Roboto"/>
              <a:buChar char="●"/>
            </a:pPr>
            <a:endParaRPr lang="en-US" dirty="0">
              <a:latin typeface="Roboto"/>
              <a:ea typeface="Roboto"/>
              <a:cs typeface="Roboto"/>
              <a:sym typeface="Roboto"/>
            </a:endParaRPr>
          </a:p>
          <a:p>
            <a:pPr marL="457200" marR="0" lvl="0" indent="-304800" algn="l" rtl="0">
              <a:lnSpc>
                <a:spcPct val="115000"/>
              </a:lnSpc>
              <a:spcBef>
                <a:spcPts val="0"/>
              </a:spcBef>
              <a:spcAft>
                <a:spcPts val="0"/>
              </a:spcAft>
              <a:buClr>
                <a:srgbClr val="000000"/>
              </a:buClr>
              <a:buSzPts val="1200"/>
              <a:buFont typeface="Roboto"/>
              <a:buChar char="●"/>
            </a:pPr>
            <a:endParaRPr lang="en-US" dirty="0">
              <a:latin typeface="Roboto"/>
              <a:ea typeface="Roboto"/>
              <a:cs typeface="Roboto"/>
              <a:sym typeface="Roboto"/>
            </a:endParaRPr>
          </a:p>
          <a:p>
            <a:pPr marL="457200" marR="0" lvl="0" indent="-304800" algn="l" rtl="0">
              <a:lnSpc>
                <a:spcPct val="115000"/>
              </a:lnSpc>
              <a:spcBef>
                <a:spcPts val="0"/>
              </a:spcBef>
              <a:spcAft>
                <a:spcPts val="0"/>
              </a:spcAft>
              <a:buClr>
                <a:srgbClr val="000000"/>
              </a:buClr>
              <a:buSzPts val="1200"/>
              <a:buFont typeface="Roboto"/>
              <a:buChar char="●"/>
            </a:pPr>
            <a:endParaRPr lang="en-US" dirty="0">
              <a:latin typeface="Roboto"/>
              <a:ea typeface="Roboto"/>
              <a:cs typeface="Roboto"/>
              <a:sym typeface="Roboto"/>
            </a:endParaRPr>
          </a:p>
          <a:p>
            <a:pPr marL="457200" marR="0" lvl="0" indent="-304800" algn="l" rtl="0">
              <a:lnSpc>
                <a:spcPct val="115000"/>
              </a:lnSpc>
              <a:spcBef>
                <a:spcPts val="0"/>
              </a:spcBef>
              <a:spcAft>
                <a:spcPts val="0"/>
              </a:spcAft>
              <a:buClr>
                <a:srgbClr val="000000"/>
              </a:buClr>
              <a:buSzPts val="1200"/>
              <a:buFont typeface="Roboto"/>
              <a:buChar char="●"/>
            </a:pPr>
            <a:endParaRPr lang="en-US" dirty="0">
              <a:latin typeface="Roboto"/>
              <a:ea typeface="Roboto"/>
              <a:cs typeface="Roboto"/>
              <a:sym typeface="Roboto"/>
            </a:endParaRPr>
          </a:p>
          <a:p>
            <a:pPr marL="457200" marR="0" lvl="0" indent="-304800" algn="l" rtl="0">
              <a:lnSpc>
                <a:spcPct val="115000"/>
              </a:lnSpc>
              <a:spcBef>
                <a:spcPts val="0"/>
              </a:spcBef>
              <a:spcAft>
                <a:spcPts val="0"/>
              </a:spcAft>
              <a:buClr>
                <a:srgbClr val="000000"/>
              </a:buClr>
              <a:buSzPts val="1200"/>
              <a:buFont typeface="Roboto"/>
              <a:buChar char="●"/>
            </a:pPr>
            <a:r>
              <a:rPr lang="en-US" dirty="0">
                <a:latin typeface="Roboto"/>
                <a:ea typeface="Roboto"/>
                <a:cs typeface="Roboto"/>
                <a:sym typeface="Roboto"/>
              </a:rPr>
              <a:t>The results are on the following</a:t>
            </a:r>
            <a:r>
              <a:rPr lang="en-US" dirty="0" smtClean="0">
                <a:latin typeface="Roboto"/>
                <a:ea typeface="Roboto"/>
                <a:cs typeface="Roboto"/>
                <a:sym typeface="Roboto"/>
              </a:rPr>
              <a:t> </a:t>
            </a:r>
            <a:r>
              <a:rPr lang="en-US" dirty="0" smtClean="0">
                <a:latin typeface="Roboto"/>
                <a:ea typeface="Roboto"/>
                <a:cs typeface="Roboto"/>
                <a:sym typeface="Roboto"/>
              </a:rPr>
              <a:t>slide</a:t>
            </a:r>
            <a:r>
              <a:rPr lang="en-US" dirty="0" smtClean="0">
                <a:latin typeface="Roboto"/>
                <a:ea typeface="Roboto"/>
                <a:cs typeface="Roboto"/>
                <a:sym typeface="Roboto"/>
              </a:rPr>
              <a:t>.</a:t>
            </a:r>
            <a:endParaRPr b="0" i="0" u="none" strike="noStrike" cap="none" dirty="0">
              <a:solidFill>
                <a:srgbClr val="000000"/>
              </a:solidFill>
              <a:latin typeface="Roboto"/>
              <a:ea typeface="Roboto"/>
              <a:cs typeface="Roboto"/>
              <a:sym typeface="Roboto"/>
            </a:endParaRPr>
          </a:p>
        </p:txBody>
      </p:sp>
      <p:pic>
        <p:nvPicPr>
          <p:cNvPr id="3" name="Picture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C7B89C84-48F2-9C40-9B34-AD0B3460F627}"/>
              </a:ext>
            </a:extLst>
          </p:cNvPr>
          <p:cNvPicPr>
            <a:picLocks noChangeAspect="1"/>
          </p:cNvPicPr>
          <p:nvPr/>
        </p:nvPicPr>
        <p:blipFill>
          <a:blip r:embed="rId3"/>
          <a:stretch>
            <a:fillRect/>
          </a:stretch>
        </p:blipFill>
        <p:spPr>
          <a:xfrm>
            <a:off x="714915" y="2974006"/>
            <a:ext cx="2789345" cy="726726"/>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4" name="Shape 317">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B2DFB33E-EDD5-7A44-90B1-33E7EC0666B5}"/>
              </a:ext>
            </a:extLst>
          </p:cNvPr>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3724018384"/>
              </p:ext>
            </p:extLst>
          </p:nvPr>
        </p:nvGraphicFramePr>
        <p:xfrm>
          <a:off x="315997" y="800945"/>
          <a:ext cx="8520601" cy="2773650"/>
        </p:xfrm>
        <a:graphic>
          <a:graphicData uri="http://schemas.openxmlformats.org/drawingml/2006/table">
            <a:tbl>
              <a:tblPr>
                <a:noFill/>
                <a:tableStyleId>{41C52BF7-F10D-42DD-8479-FF2DDF1A0279}</a:tableStyleId>
              </a:tblPr>
              <a:tblGrid>
                <a:gridCol w="2392743">
                  <a:extLst>
                    <a:ext uri="{9D8B030D-6E8A-4147-A177-3AD203B41FA5}">
                      <a16:colId xmlns:a16="http://schemas.microsoft.com/office/drawing/2014/main" xmlns:p="http://schemas.openxmlformats.org/presentationml/2006/main" xmlns:r="http://schemas.openxmlformats.org/officeDocument/2006/relationships" xmlns:a="http://schemas.openxmlformats.org/drawingml/2006/main" xmlns="" val="20000"/>
                    </a:ext>
                  </a:extLst>
                </a:gridCol>
                <a:gridCol w="3063929">
                  <a:extLst>
                    <a:ext uri="{9D8B030D-6E8A-4147-A177-3AD203B41FA5}">
                      <a16:colId xmlns:a16="http://schemas.microsoft.com/office/drawing/2014/main" xmlns:p="http://schemas.openxmlformats.org/presentationml/2006/main" xmlns:r="http://schemas.openxmlformats.org/officeDocument/2006/relationships" xmlns:a="http://schemas.openxmlformats.org/drawingml/2006/main" xmlns="" val="20001"/>
                    </a:ext>
                  </a:extLst>
                </a:gridCol>
                <a:gridCol w="3063929">
                  <a:extLst>
                    <a:ext uri="{9D8B030D-6E8A-4147-A177-3AD203B41FA5}">
                      <a16:colId xmlns:a16="http://schemas.microsoft.com/office/drawing/2014/main" xmlns:p="http://schemas.openxmlformats.org/presentationml/2006/main" xmlns:r="http://schemas.openxmlformats.org/officeDocument/2006/relationships" xmlns:a="http://schemas.openxmlformats.org/drawingml/2006/main" xmlns="" val="20002"/>
                    </a:ext>
                  </a:extLst>
                </a:gridCol>
              </a:tblGrid>
              <a:tr h="321383">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a:solidFill>
                            <a:srgbClr val="FFFFFF"/>
                          </a:solidFill>
                        </a:rPr>
                        <a:t>q</a:t>
                      </a:r>
                      <a:r>
                        <a:rPr lang="en" sz="1000" b="1" u="none" strike="noStrike" cap="none" dirty="0" err="1">
                          <a:solidFill>
                            <a:srgbClr val="FFFFFF"/>
                          </a:solidFill>
                        </a:rPr>
                        <a:t>uestion</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err="1">
                          <a:solidFill>
                            <a:srgbClr val="FFFFFF"/>
                          </a:solidFill>
                        </a:rPr>
                        <a:t>user_id</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dirty="0">
                          <a:solidFill>
                            <a:srgbClr val="FFFFFF"/>
                          </a:solidFill>
                        </a:rPr>
                        <a:t>response</a:t>
                      </a:r>
                      <a:endParaRPr sz="1000" b="1" u="none" strike="noStrike" cap="none" dirty="0">
                        <a:solidFill>
                          <a:srgbClr val="FFFFFF"/>
                        </a:solidFill>
                      </a:endParaRPr>
                    </a:p>
                  </a:txBody>
                  <a:tcPr marL="91425" marR="91425" marT="91425" marB="91425">
                    <a:solidFill>
                      <a:srgbClr val="204056">
                        <a:alpha val="82352"/>
                      </a:srgbClr>
                    </a:solidFill>
                  </a:tcP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0000"/>
                  </a:ext>
                </a:extLst>
              </a:tr>
              <a:tr h="233754">
                <a:tc>
                  <a:txBody>
                    <a:bodyPr/>
                    <a:lstStyle/>
                    <a:p>
                      <a:pPr algn="ctr"/>
                      <a:r>
                        <a:rPr lang="en-US" sz="1000" dirty="0">
                          <a:solidFill>
                            <a:srgbClr val="525252"/>
                          </a:solidFill>
                          <a:effectLst/>
                        </a:rPr>
                        <a:t>1. What are you looking for?</a:t>
                      </a:r>
                    </a:p>
                  </a:txBody>
                  <a:tcPr anchor="ctr"/>
                </a:tc>
                <a:tc>
                  <a:txBody>
                    <a:bodyPr/>
                    <a:lstStyle/>
                    <a:p>
                      <a:pPr algn="ctr"/>
                      <a:r>
                        <a:rPr lang="en-US" sz="1000">
                          <a:solidFill>
                            <a:srgbClr val="525252"/>
                          </a:solidFill>
                          <a:effectLst/>
                        </a:rPr>
                        <a:t>005e7f99-d48c-4fce-b605-10506c85aaf7</a:t>
                      </a:r>
                    </a:p>
                  </a:txBody>
                  <a:tcPr anchor="ctr"/>
                </a:tc>
                <a:tc>
                  <a:txBody>
                    <a:bodyPr/>
                    <a:lstStyle/>
                    <a:p>
                      <a:pPr algn="ctr"/>
                      <a:r>
                        <a:rPr lang="en-US" sz="1000">
                          <a:solidFill>
                            <a:srgbClr val="525252"/>
                          </a:solidFill>
                          <a:effectLst/>
                        </a:rPr>
                        <a:t>Women's Styles</a:t>
                      </a:r>
                    </a:p>
                  </a:txBody>
                  <a:tcPr anchor="ct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0001"/>
                  </a:ext>
                </a:extLst>
              </a:tr>
              <a:tr h="233754">
                <a:tc>
                  <a:txBody>
                    <a:bodyPr/>
                    <a:lstStyle/>
                    <a:p>
                      <a:pPr algn="ctr"/>
                      <a:r>
                        <a:rPr lang="en-US" sz="1000">
                          <a:solidFill>
                            <a:srgbClr val="525252"/>
                          </a:solidFill>
                          <a:effectLst/>
                        </a:rPr>
                        <a:t>2. What's your fit?</a:t>
                      </a:r>
                    </a:p>
                  </a:txBody>
                  <a:tcPr anchor="ctr"/>
                </a:tc>
                <a:tc>
                  <a:txBody>
                    <a:bodyPr/>
                    <a:lstStyle/>
                    <a:p>
                      <a:pPr algn="ctr"/>
                      <a:r>
                        <a:rPr lang="en-US" sz="1000" dirty="0">
                          <a:solidFill>
                            <a:srgbClr val="525252"/>
                          </a:solidFill>
                          <a:effectLst/>
                        </a:rPr>
                        <a:t>005e7f99-d48c-4fce-b605-10506c85aaf7</a:t>
                      </a:r>
                    </a:p>
                  </a:txBody>
                  <a:tcPr anchor="ctr"/>
                </a:tc>
                <a:tc>
                  <a:txBody>
                    <a:bodyPr/>
                    <a:lstStyle/>
                    <a:p>
                      <a:pPr algn="ctr"/>
                      <a:r>
                        <a:rPr lang="en-US" sz="1000">
                          <a:solidFill>
                            <a:srgbClr val="525252"/>
                          </a:solidFill>
                          <a:effectLst/>
                        </a:rPr>
                        <a:t>Medium</a:t>
                      </a:r>
                    </a:p>
                  </a:txBody>
                  <a:tcPr anchor="ct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111582717"/>
                  </a:ext>
                </a:extLst>
              </a:tr>
              <a:tr h="233754">
                <a:tc>
                  <a:txBody>
                    <a:bodyPr/>
                    <a:lstStyle/>
                    <a:p>
                      <a:pPr algn="ctr"/>
                      <a:r>
                        <a:rPr lang="en-US" sz="1000">
                          <a:solidFill>
                            <a:srgbClr val="525252"/>
                          </a:solidFill>
                          <a:effectLst/>
                        </a:rPr>
                        <a:t>3. Which shapes do you like?</a:t>
                      </a:r>
                    </a:p>
                  </a:txBody>
                  <a:tcPr anchor="ctr"/>
                </a:tc>
                <a:tc>
                  <a:txBody>
                    <a:bodyPr/>
                    <a:lstStyle/>
                    <a:p>
                      <a:pPr algn="ctr"/>
                      <a:r>
                        <a:rPr lang="en-US" sz="1000">
                          <a:solidFill>
                            <a:srgbClr val="525252"/>
                          </a:solidFill>
                          <a:effectLst/>
                        </a:rPr>
                        <a:t>00a556ed-f13e-4c67-8704-27e3573684cd</a:t>
                      </a:r>
                    </a:p>
                  </a:txBody>
                  <a:tcPr anchor="ctr"/>
                </a:tc>
                <a:tc>
                  <a:txBody>
                    <a:bodyPr/>
                    <a:lstStyle/>
                    <a:p>
                      <a:pPr algn="ctr"/>
                      <a:r>
                        <a:rPr lang="en-US" sz="1000">
                          <a:solidFill>
                            <a:srgbClr val="525252"/>
                          </a:solidFill>
                          <a:effectLst/>
                        </a:rPr>
                        <a:t>Round</a:t>
                      </a:r>
                    </a:p>
                  </a:txBody>
                  <a:tcPr anchor="ct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4129988188"/>
                  </a:ext>
                </a:extLst>
              </a:tr>
              <a:tr h="233754">
                <a:tc>
                  <a:txBody>
                    <a:bodyPr/>
                    <a:lstStyle/>
                    <a:p>
                      <a:pPr algn="ctr"/>
                      <a:r>
                        <a:rPr lang="en-US" sz="1000">
                          <a:solidFill>
                            <a:srgbClr val="525252"/>
                          </a:solidFill>
                          <a:effectLst/>
                        </a:rPr>
                        <a:t>4. Which colors do you like?</a:t>
                      </a:r>
                    </a:p>
                  </a:txBody>
                  <a:tcPr anchor="ctr"/>
                </a:tc>
                <a:tc>
                  <a:txBody>
                    <a:bodyPr/>
                    <a:lstStyle/>
                    <a:p>
                      <a:pPr algn="ctr"/>
                      <a:r>
                        <a:rPr lang="en-US" sz="1000">
                          <a:solidFill>
                            <a:srgbClr val="525252"/>
                          </a:solidFill>
                          <a:effectLst/>
                        </a:rPr>
                        <a:t>00a556ed-f13e-4c67-8704-27e3573684cd</a:t>
                      </a:r>
                    </a:p>
                  </a:txBody>
                  <a:tcPr anchor="ctr"/>
                </a:tc>
                <a:tc>
                  <a:txBody>
                    <a:bodyPr/>
                    <a:lstStyle/>
                    <a:p>
                      <a:pPr algn="ctr"/>
                      <a:r>
                        <a:rPr lang="en-US" sz="1000" dirty="0">
                          <a:solidFill>
                            <a:srgbClr val="525252"/>
                          </a:solidFill>
                          <a:effectLst/>
                        </a:rPr>
                        <a:t>Two-Tone</a:t>
                      </a:r>
                    </a:p>
                  </a:txBody>
                  <a:tcPr anchor="ct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3866780776"/>
                  </a:ext>
                </a:extLst>
              </a:tr>
              <a:tr h="233754">
                <a:tc>
                  <a:txBody>
                    <a:bodyPr/>
                    <a:lstStyle/>
                    <a:p>
                      <a:pPr algn="ctr"/>
                      <a:r>
                        <a:rPr lang="en-US" sz="1000">
                          <a:solidFill>
                            <a:srgbClr val="525252"/>
                          </a:solidFill>
                          <a:effectLst/>
                        </a:rPr>
                        <a:t>1. What are you looking for?</a:t>
                      </a:r>
                    </a:p>
                  </a:txBody>
                  <a:tcPr anchor="ctr"/>
                </a:tc>
                <a:tc>
                  <a:txBody>
                    <a:bodyPr/>
                    <a:lstStyle/>
                    <a:p>
                      <a:pPr algn="ctr"/>
                      <a:r>
                        <a:rPr lang="en-US" sz="1000">
                          <a:solidFill>
                            <a:srgbClr val="525252"/>
                          </a:solidFill>
                          <a:effectLst/>
                        </a:rPr>
                        <a:t>00a556ed-f13e-4c67-8704-27e3573684cd</a:t>
                      </a:r>
                    </a:p>
                  </a:txBody>
                  <a:tcPr anchor="ctr"/>
                </a:tc>
                <a:tc>
                  <a:txBody>
                    <a:bodyPr/>
                    <a:lstStyle/>
                    <a:p>
                      <a:pPr algn="ctr"/>
                      <a:r>
                        <a:rPr lang="en-US" sz="1000" dirty="0">
                          <a:solidFill>
                            <a:srgbClr val="525252"/>
                          </a:solidFill>
                          <a:effectLst/>
                        </a:rPr>
                        <a:t>I'm not sure. Let's skip it.</a:t>
                      </a:r>
                    </a:p>
                  </a:txBody>
                  <a:tcPr anchor="ct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491429799"/>
                  </a:ext>
                </a:extLst>
              </a:tr>
              <a:tr h="233754">
                <a:tc>
                  <a:txBody>
                    <a:bodyPr/>
                    <a:lstStyle/>
                    <a:p>
                      <a:pPr algn="ctr"/>
                      <a:r>
                        <a:rPr lang="en-US" sz="1000">
                          <a:solidFill>
                            <a:srgbClr val="525252"/>
                          </a:solidFill>
                          <a:effectLst/>
                        </a:rPr>
                        <a:t>2. What's your fit?</a:t>
                      </a:r>
                    </a:p>
                  </a:txBody>
                  <a:tcPr anchor="ctr"/>
                </a:tc>
                <a:tc>
                  <a:txBody>
                    <a:bodyPr/>
                    <a:lstStyle/>
                    <a:p>
                      <a:pPr algn="ctr"/>
                      <a:r>
                        <a:rPr lang="en-US" sz="1000">
                          <a:solidFill>
                            <a:srgbClr val="525252"/>
                          </a:solidFill>
                          <a:effectLst/>
                        </a:rPr>
                        <a:t>00a556ed-f13e-4c67-8704-27e3573684cd</a:t>
                      </a:r>
                    </a:p>
                  </a:txBody>
                  <a:tcPr anchor="ctr"/>
                </a:tc>
                <a:tc>
                  <a:txBody>
                    <a:bodyPr/>
                    <a:lstStyle/>
                    <a:p>
                      <a:pPr algn="ctr"/>
                      <a:r>
                        <a:rPr lang="en-US" sz="1000">
                          <a:solidFill>
                            <a:srgbClr val="525252"/>
                          </a:solidFill>
                          <a:effectLst/>
                        </a:rPr>
                        <a:t>Narrow</a:t>
                      </a:r>
                    </a:p>
                  </a:txBody>
                  <a:tcPr anchor="ct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2942899322"/>
                  </a:ext>
                </a:extLst>
              </a:tr>
              <a:tr h="233754">
                <a:tc>
                  <a:txBody>
                    <a:bodyPr/>
                    <a:lstStyle/>
                    <a:p>
                      <a:pPr algn="ctr"/>
                      <a:r>
                        <a:rPr lang="en-US" sz="1000">
                          <a:solidFill>
                            <a:srgbClr val="525252"/>
                          </a:solidFill>
                          <a:effectLst/>
                        </a:rPr>
                        <a:t>5. When was your last eye exam?</a:t>
                      </a:r>
                    </a:p>
                  </a:txBody>
                  <a:tcPr anchor="ctr"/>
                </a:tc>
                <a:tc>
                  <a:txBody>
                    <a:bodyPr/>
                    <a:lstStyle/>
                    <a:p>
                      <a:pPr algn="ctr"/>
                      <a:r>
                        <a:rPr lang="en-US" sz="1000">
                          <a:solidFill>
                            <a:srgbClr val="525252"/>
                          </a:solidFill>
                          <a:effectLst/>
                        </a:rPr>
                        <a:t>00a556ed-f13e-4c67-8704-27e3573684cd</a:t>
                      </a:r>
                    </a:p>
                  </a:txBody>
                  <a:tcPr anchor="ctr"/>
                </a:tc>
                <a:tc>
                  <a:txBody>
                    <a:bodyPr/>
                    <a:lstStyle/>
                    <a:p>
                      <a:pPr algn="ctr"/>
                      <a:r>
                        <a:rPr lang="en-US" sz="1000">
                          <a:solidFill>
                            <a:srgbClr val="525252"/>
                          </a:solidFill>
                          <a:effectLst/>
                        </a:rPr>
                        <a:t>&lt;1 Year</a:t>
                      </a:r>
                    </a:p>
                  </a:txBody>
                  <a:tcPr anchor="ct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45724181"/>
                  </a:ext>
                </a:extLst>
              </a:tr>
              <a:tr h="233754">
                <a:tc>
                  <a:txBody>
                    <a:bodyPr/>
                    <a:lstStyle/>
                    <a:p>
                      <a:pPr algn="ctr"/>
                      <a:r>
                        <a:rPr lang="en-US" sz="1000">
                          <a:solidFill>
                            <a:srgbClr val="525252"/>
                          </a:solidFill>
                          <a:effectLst/>
                        </a:rPr>
                        <a:t>3. Which shapes do you like?</a:t>
                      </a:r>
                    </a:p>
                  </a:txBody>
                  <a:tcPr anchor="ctr"/>
                </a:tc>
                <a:tc>
                  <a:txBody>
                    <a:bodyPr/>
                    <a:lstStyle/>
                    <a:p>
                      <a:pPr algn="ctr"/>
                      <a:r>
                        <a:rPr lang="en-US" sz="1000" dirty="0">
                          <a:solidFill>
                            <a:srgbClr val="525252"/>
                          </a:solidFill>
                          <a:effectLst/>
                        </a:rPr>
                        <a:t>00bf9d63-0999-43a3-9e5b-9c372e6890d2</a:t>
                      </a:r>
                    </a:p>
                  </a:txBody>
                  <a:tcPr anchor="ctr"/>
                </a:tc>
                <a:tc>
                  <a:txBody>
                    <a:bodyPr/>
                    <a:lstStyle/>
                    <a:p>
                      <a:pPr algn="ctr"/>
                      <a:r>
                        <a:rPr lang="en-US" sz="1000" dirty="0">
                          <a:solidFill>
                            <a:srgbClr val="525252"/>
                          </a:solidFill>
                          <a:effectLst/>
                        </a:rPr>
                        <a:t>Square</a:t>
                      </a:r>
                    </a:p>
                  </a:txBody>
                  <a:tcPr anchor="ct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0002"/>
                  </a:ext>
                </a:extLst>
              </a:tr>
              <a:tr h="233754">
                <a:tc>
                  <a:txBody>
                    <a:bodyPr/>
                    <a:lstStyle/>
                    <a:p>
                      <a:pPr algn="ctr"/>
                      <a:r>
                        <a:rPr lang="en-US" sz="1000">
                          <a:solidFill>
                            <a:srgbClr val="525252"/>
                          </a:solidFill>
                          <a:effectLst/>
                        </a:rPr>
                        <a:t>5. When was your last eye exam?</a:t>
                      </a:r>
                    </a:p>
                  </a:txBody>
                  <a:tcPr anchor="ctr"/>
                </a:tc>
                <a:tc>
                  <a:txBody>
                    <a:bodyPr/>
                    <a:lstStyle/>
                    <a:p>
                      <a:pPr algn="ctr"/>
                      <a:r>
                        <a:rPr lang="en-US" sz="1000">
                          <a:solidFill>
                            <a:srgbClr val="525252"/>
                          </a:solidFill>
                          <a:effectLst/>
                        </a:rPr>
                        <a:t>00bf9d63-0999-43a3-9e5b-9c372e6890d2</a:t>
                      </a:r>
                    </a:p>
                  </a:txBody>
                  <a:tcPr anchor="ctr"/>
                </a:tc>
                <a:tc>
                  <a:txBody>
                    <a:bodyPr/>
                    <a:lstStyle/>
                    <a:p>
                      <a:pPr algn="ctr"/>
                      <a:r>
                        <a:rPr lang="en-US" sz="1000" dirty="0">
                          <a:solidFill>
                            <a:srgbClr val="525252"/>
                          </a:solidFill>
                          <a:effectLst/>
                        </a:rPr>
                        <a:t>&lt;1 Year</a:t>
                      </a:r>
                    </a:p>
                  </a:txBody>
                  <a:tcPr anchor="ct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0003"/>
                  </a:ext>
                </a:extLst>
              </a:tr>
              <a:tr h="233754">
                <a:tc>
                  <a:txBody>
                    <a:bodyPr/>
                    <a:lstStyle/>
                    <a:p>
                      <a:pPr algn="ctr"/>
                      <a:r>
                        <a:rPr lang="en-US" sz="1000" dirty="0">
                          <a:solidFill>
                            <a:srgbClr val="525252"/>
                          </a:solidFill>
                          <a:effectLst/>
                        </a:rPr>
                        <a:t>2. What's your fit?</a:t>
                      </a:r>
                    </a:p>
                  </a:txBody>
                  <a:tcPr anchor="ctr"/>
                </a:tc>
                <a:tc>
                  <a:txBody>
                    <a:bodyPr/>
                    <a:lstStyle/>
                    <a:p>
                      <a:pPr algn="ctr"/>
                      <a:r>
                        <a:rPr lang="en-US" sz="1000">
                          <a:solidFill>
                            <a:srgbClr val="525252"/>
                          </a:solidFill>
                          <a:effectLst/>
                        </a:rPr>
                        <a:t>00bf9d63-0999-43a3-9e5b-9c372e6890d2</a:t>
                      </a:r>
                    </a:p>
                  </a:txBody>
                  <a:tcPr anchor="ctr"/>
                </a:tc>
                <a:tc>
                  <a:txBody>
                    <a:bodyPr/>
                    <a:lstStyle/>
                    <a:p>
                      <a:pPr algn="ctr"/>
                      <a:r>
                        <a:rPr lang="en-US" sz="1000" dirty="0">
                          <a:solidFill>
                            <a:srgbClr val="525252"/>
                          </a:solidFill>
                          <a:effectLst/>
                        </a:rPr>
                        <a:t>Medium</a:t>
                      </a:r>
                    </a:p>
                  </a:txBody>
                  <a:tcPr anchor="ct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0004"/>
                  </a:ext>
                </a:extLst>
              </a:tr>
            </a:tbl>
          </a:graphicData>
        </a:graphic>
      </p:graphicFrame>
      <p:sp>
        <p:nvSpPr>
          <p:cNvPr id="5" name="Shape 315">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0BA1A1A7-BD2C-2640-9A0A-F38F600E50B4}"/>
              </a:ext>
            </a:extLst>
          </p:cNvPr>
          <p:cNvSpPr txBox="1"/>
          <p:nvPr/>
        </p:nvSpPr>
        <p:spPr>
          <a:xfrm>
            <a:off x="311700" y="0"/>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1.2 Query Results</a:t>
            </a:r>
            <a:endParaRPr sz="2400" b="1" i="0" u="none" strike="noStrike" cap="none" dirty="0">
              <a:solidFill>
                <a:srgbClr val="295269"/>
              </a:solidFill>
              <a:latin typeface="Roboto"/>
              <a:ea typeface="Roboto"/>
              <a:cs typeface="Roboto"/>
              <a:sym typeface="Roboto"/>
            </a:endParaRPr>
          </a:p>
        </p:txBody>
      </p:sp>
      <p:sp>
        <p:nvSpPr>
          <p:cNvPr id="6" name="Shape 324">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DDDA0949-5D88-9A41-9F1F-D23F24793D20}"/>
              </a:ext>
            </a:extLst>
          </p:cNvPr>
          <p:cNvSpPr txBox="1"/>
          <p:nvPr/>
        </p:nvSpPr>
        <p:spPr>
          <a:xfrm>
            <a:off x="311700" y="3752492"/>
            <a:ext cx="8520600" cy="1207698"/>
          </a:xfrm>
          <a:prstGeom prst="rect">
            <a:avLst/>
          </a:prstGeom>
          <a:solidFill>
            <a:srgbClr val="E8FCFD"/>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b="0" i="0" u="none" strike="noStrike" cap="none" dirty="0">
                <a:solidFill>
                  <a:srgbClr val="000000"/>
                </a:solidFill>
                <a:latin typeface="Roboto"/>
                <a:ea typeface="Roboto"/>
                <a:cs typeface="Roboto"/>
                <a:sym typeface="Roboto"/>
              </a:rPr>
              <a:t>By looking at 10 sample quiz responses, you can see that there are 3 columns:</a:t>
            </a:r>
            <a:endParaRPr b="0" i="0" u="none" strike="noStrike" cap="none" dirty="0">
              <a:solidFill>
                <a:srgbClr val="000000"/>
              </a:solidFill>
              <a:latin typeface="Roboto"/>
              <a:ea typeface="Roboto"/>
              <a:cs typeface="Roboto"/>
              <a:sym typeface="Roboto"/>
            </a:endParaRPr>
          </a:p>
          <a:p>
            <a:pPr marL="457200" marR="0" lvl="0" indent="-304800" algn="l" rtl="0">
              <a:lnSpc>
                <a:spcPct val="115000"/>
              </a:lnSpc>
              <a:spcBef>
                <a:spcPts val="0"/>
              </a:spcBef>
              <a:spcAft>
                <a:spcPts val="0"/>
              </a:spcAft>
              <a:buClr>
                <a:srgbClr val="000000"/>
              </a:buClr>
              <a:buSzPts val="1200"/>
              <a:buFont typeface="Roboto"/>
              <a:buChar char="●"/>
            </a:pPr>
            <a:r>
              <a:rPr lang="en-US" sz="1100" b="1" dirty="0">
                <a:latin typeface="Roboto"/>
                <a:ea typeface="Roboto"/>
                <a:cs typeface="Roboto"/>
                <a:sym typeface="Roboto"/>
              </a:rPr>
              <a:t>q</a:t>
            </a:r>
            <a:r>
              <a:rPr lang="en-US" sz="1100" b="1" i="0" u="none" strike="noStrike" cap="none" dirty="0">
                <a:solidFill>
                  <a:srgbClr val="000000"/>
                </a:solidFill>
                <a:latin typeface="Roboto"/>
                <a:ea typeface="Roboto"/>
                <a:cs typeface="Roboto"/>
                <a:sym typeface="Roboto"/>
              </a:rPr>
              <a:t>uestion: </a:t>
            </a:r>
            <a:r>
              <a:rPr lang="en-US" sz="1100" b="0" i="0" u="none" strike="noStrike" cap="none" dirty="0">
                <a:solidFill>
                  <a:srgbClr val="000000"/>
                </a:solidFill>
                <a:latin typeface="Roboto"/>
                <a:ea typeface="Roboto"/>
                <a:cs typeface="Roboto"/>
                <a:sym typeface="Roboto"/>
              </a:rPr>
              <a:t>This column displays which of the 5 questions the row of data is referring to</a:t>
            </a:r>
            <a:endParaRPr sz="1100" b="0" i="0" u="none" strike="noStrike" cap="none" dirty="0">
              <a:solidFill>
                <a:srgbClr val="000000"/>
              </a:solidFill>
              <a:latin typeface="Roboto"/>
              <a:ea typeface="Roboto"/>
              <a:cs typeface="Roboto"/>
              <a:sym typeface="Roboto"/>
            </a:endParaRPr>
          </a:p>
          <a:p>
            <a:pPr marL="457200" marR="0" lvl="0" indent="-304800" algn="l" rtl="0">
              <a:lnSpc>
                <a:spcPct val="115000"/>
              </a:lnSpc>
              <a:spcBef>
                <a:spcPts val="0"/>
              </a:spcBef>
              <a:spcAft>
                <a:spcPts val="0"/>
              </a:spcAft>
              <a:buClr>
                <a:srgbClr val="000000"/>
              </a:buClr>
              <a:buSzPts val="1200"/>
              <a:buFont typeface="Roboto"/>
              <a:buChar char="●"/>
            </a:pPr>
            <a:r>
              <a:rPr lang="en-US" sz="1100" b="1" dirty="0">
                <a:latin typeface="Roboto"/>
                <a:ea typeface="Roboto"/>
                <a:cs typeface="Roboto"/>
                <a:sym typeface="Roboto"/>
              </a:rPr>
              <a:t>u</a:t>
            </a:r>
            <a:r>
              <a:rPr lang="en" sz="1100" b="1" i="0" u="none" strike="noStrike" cap="none" dirty="0" err="1">
                <a:solidFill>
                  <a:srgbClr val="000000"/>
                </a:solidFill>
                <a:latin typeface="Roboto"/>
                <a:ea typeface="Roboto"/>
                <a:cs typeface="Roboto"/>
                <a:sym typeface="Roboto"/>
              </a:rPr>
              <a:t>ser_id</a:t>
            </a:r>
            <a:r>
              <a:rPr lang="en" sz="1100" b="0" i="0" u="none" strike="noStrike" cap="none" dirty="0">
                <a:solidFill>
                  <a:srgbClr val="000000"/>
                </a:solidFill>
                <a:latin typeface="Roboto"/>
                <a:ea typeface="Roboto"/>
                <a:cs typeface="Roboto"/>
                <a:sym typeface="Roboto"/>
              </a:rPr>
              <a:t>: This column </a:t>
            </a:r>
            <a:r>
              <a:rPr lang="en" sz="1100" dirty="0">
                <a:latin typeface="Roboto"/>
                <a:ea typeface="Roboto"/>
                <a:cs typeface="Roboto"/>
                <a:sym typeface="Roboto"/>
              </a:rPr>
              <a:t>shows us which user answered by displaying the user’s </a:t>
            </a:r>
            <a:r>
              <a:rPr lang="en" sz="1100" i="1" dirty="0">
                <a:latin typeface="Roboto"/>
                <a:ea typeface="Roboto"/>
                <a:cs typeface="Roboto"/>
                <a:sym typeface="Roboto"/>
              </a:rPr>
              <a:t>unique</a:t>
            </a:r>
            <a:r>
              <a:rPr lang="en" sz="1100" dirty="0">
                <a:latin typeface="Roboto"/>
                <a:ea typeface="Roboto"/>
                <a:cs typeface="Roboto"/>
                <a:sym typeface="Roboto"/>
              </a:rPr>
              <a:t> identifying number</a:t>
            </a:r>
          </a:p>
          <a:p>
            <a:pPr marL="457200" marR="0" lvl="0" indent="-304800" algn="l" rtl="0">
              <a:lnSpc>
                <a:spcPct val="115000"/>
              </a:lnSpc>
              <a:spcBef>
                <a:spcPts val="0"/>
              </a:spcBef>
              <a:spcAft>
                <a:spcPts val="0"/>
              </a:spcAft>
              <a:buClr>
                <a:srgbClr val="000000"/>
              </a:buClr>
              <a:buSzPts val="1200"/>
              <a:buFont typeface="Roboto"/>
              <a:buChar char="●"/>
            </a:pPr>
            <a:r>
              <a:rPr lang="en-US" sz="1100" b="1" i="0" u="none" strike="noStrike" cap="none" dirty="0">
                <a:solidFill>
                  <a:srgbClr val="000000"/>
                </a:solidFill>
                <a:latin typeface="Roboto"/>
                <a:ea typeface="Roboto"/>
                <a:cs typeface="Roboto"/>
                <a:sym typeface="Roboto"/>
              </a:rPr>
              <a:t>response</a:t>
            </a:r>
            <a:r>
              <a:rPr lang="en" sz="1100" b="1" i="0" u="none" strike="noStrike" cap="none" dirty="0">
                <a:solidFill>
                  <a:srgbClr val="000000"/>
                </a:solidFill>
                <a:latin typeface="Roboto"/>
                <a:ea typeface="Roboto"/>
                <a:cs typeface="Roboto"/>
                <a:sym typeface="Roboto"/>
              </a:rPr>
              <a:t>: </a:t>
            </a:r>
            <a:r>
              <a:rPr lang="en" sz="1100" b="0" i="0" u="none" strike="noStrike" cap="none" dirty="0">
                <a:solidFill>
                  <a:srgbClr val="000000"/>
                </a:solidFill>
                <a:latin typeface="Roboto"/>
                <a:ea typeface="Roboto"/>
                <a:cs typeface="Roboto"/>
                <a:sym typeface="Roboto"/>
              </a:rPr>
              <a:t>This column displays the user’s response</a:t>
            </a:r>
          </a:p>
          <a:p>
            <a:pPr marL="152400" lvl="0">
              <a:lnSpc>
                <a:spcPct val="115000"/>
              </a:lnSpc>
              <a:buSzPts val="1200"/>
            </a:pPr>
            <a:r>
              <a:rPr lang="en" sz="1200" u="sng" dirty="0">
                <a:latin typeface="Roboto"/>
                <a:ea typeface="Roboto"/>
                <a:cs typeface="Roboto"/>
                <a:sym typeface="Roboto"/>
              </a:rPr>
              <a:t>Warby Parker can learn a lot about what type of glasses people are looking for by looking at these results as a whole.</a:t>
            </a:r>
            <a:endParaRPr sz="1200" b="0" i="0" u="sng"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753735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675361" y="87019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000" strike="noStrike" cap="none" dirty="0">
                <a:solidFill>
                  <a:schemeClr val="lt1"/>
                </a:solidFill>
                <a:latin typeface="Roboto" panose="02000000000000000000" pitchFamily="2" charset="0"/>
                <a:ea typeface="Roboto" panose="02000000000000000000" pitchFamily="2" charset="0"/>
                <a:cs typeface="Roboto Black"/>
                <a:sym typeface="Roboto Black"/>
              </a:rPr>
              <a:t>Part II:</a:t>
            </a:r>
          </a:p>
          <a:p>
            <a:pPr marL="0" marR="0" lvl="0" indent="0" algn="ctr" rtl="0">
              <a:lnSpc>
                <a:spcPct val="100000"/>
              </a:lnSpc>
              <a:spcBef>
                <a:spcPts val="0"/>
              </a:spcBef>
              <a:spcAft>
                <a:spcPts val="0"/>
              </a:spcAft>
              <a:buClr>
                <a:srgbClr val="000000"/>
              </a:buClr>
              <a:buSzPts val="4800"/>
              <a:buFont typeface="Arial"/>
              <a:buNone/>
            </a:pPr>
            <a:r>
              <a:rPr lang="en" sz="4000" u="none" strike="noStrike" cap="none" dirty="0">
                <a:solidFill>
                  <a:schemeClr val="lt1"/>
                </a:solidFill>
                <a:latin typeface="Roboto" panose="02000000000000000000" pitchFamily="2" charset="0"/>
                <a:ea typeface="Roboto" panose="02000000000000000000" pitchFamily="2" charset="0"/>
                <a:cs typeface="Roboto Black"/>
                <a:sym typeface="Roboto Black"/>
              </a:rPr>
              <a:t>The People Have Spoken…</a:t>
            </a:r>
          </a:p>
          <a:p>
            <a:pPr marL="0" marR="0" lvl="0" indent="0" algn="ctr" rtl="0">
              <a:lnSpc>
                <a:spcPct val="100000"/>
              </a:lnSpc>
              <a:spcBef>
                <a:spcPts val="0"/>
              </a:spcBef>
              <a:spcAft>
                <a:spcPts val="0"/>
              </a:spcAft>
              <a:buClr>
                <a:srgbClr val="000000"/>
              </a:buClr>
              <a:buSzPts val="4800"/>
              <a:buFont typeface="Arial"/>
              <a:buNone/>
            </a:pPr>
            <a:r>
              <a:rPr lang="en" sz="4000" dirty="0">
                <a:solidFill>
                  <a:schemeClr val="lt1"/>
                </a:solidFill>
                <a:latin typeface="Roboto" panose="02000000000000000000" pitchFamily="2" charset="0"/>
                <a:ea typeface="Roboto" panose="02000000000000000000" pitchFamily="2" charset="0"/>
                <a:sym typeface="Roboto Black"/>
              </a:rPr>
              <a:t>Analyzing Response Data</a:t>
            </a:r>
            <a:endParaRPr sz="4000" u="none" strike="noStrike" cap="none" dirty="0">
              <a:solidFill>
                <a:srgbClr val="000000"/>
              </a:solidFill>
              <a:latin typeface="Roboto" panose="02000000000000000000" pitchFamily="2" charset="0"/>
              <a:ea typeface="Roboto" panose="02000000000000000000" pitchFamily="2" charset="0"/>
              <a:sym typeface="Arial"/>
            </a:endParaRPr>
          </a:p>
        </p:txBody>
      </p:sp>
      <p:pic>
        <p:nvPicPr>
          <p:cNvPr id="3" name="Picture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D73C0193-3417-1E4D-8835-FDD240AF0BF6}"/>
              </a:ext>
            </a:extLst>
          </p:cNvPr>
          <p:cNvPicPr>
            <a:picLocks noChangeAspect="1"/>
          </p:cNvPicPr>
          <p:nvPr/>
        </p:nvPicPr>
        <p:blipFill>
          <a:blip r:embed="rId3"/>
          <a:stretch>
            <a:fillRect/>
          </a:stretch>
        </p:blipFill>
        <p:spPr>
          <a:xfrm>
            <a:off x="3376701" y="2830542"/>
            <a:ext cx="2235320" cy="2235320"/>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612850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21"/>
        <p:cNvGrpSpPr/>
        <p:nvPr/>
      </p:nvGrpSpPr>
      <p:grpSpPr>
        <a:xfrm>
          <a:off x="0" y="0"/>
          <a:ext cx="0" cy="0"/>
          <a:chOff x="0" y="0"/>
          <a:chExt cx="0" cy="0"/>
        </a:xfrm>
      </p:grpSpPr>
      <p:sp>
        <p:nvSpPr>
          <p:cNvPr id="17" name="Rectangle 16">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A6CF0E3F-123E-204E-9027-ABC90D55A930}"/>
              </a:ext>
            </a:extLst>
          </p:cNvPr>
          <p:cNvSpPr/>
          <p:nvPr/>
        </p:nvSpPr>
        <p:spPr>
          <a:xfrm>
            <a:off x="177975" y="3139870"/>
            <a:ext cx="8872025" cy="1846198"/>
          </a:xfrm>
          <a:prstGeom prst="rect">
            <a:avLst/>
          </a:prstGeom>
          <a:solidFill>
            <a:srgbClr val="E8FCFD"/>
          </a:solidFill>
          <a:ln>
            <a:solidFill>
              <a:srgbClr val="E8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2</a:t>
            </a:r>
            <a:r>
              <a:rPr lang="en" sz="2400" b="1" i="0" u="none" strike="noStrike" cap="none" dirty="0">
                <a:solidFill>
                  <a:srgbClr val="295269"/>
                </a:solidFill>
                <a:latin typeface="Roboto"/>
                <a:ea typeface="Roboto"/>
                <a:cs typeface="Roboto"/>
                <a:sym typeface="Roboto"/>
              </a:rPr>
              <a:t>.1 Quiz Response Rates</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1800218"/>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1201325"/>
            <a:ext cx="4920900" cy="180021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200" b="0" i="0" u="none" strike="noStrike" cap="none" dirty="0">
                <a:solidFill>
                  <a:srgbClr val="000000"/>
                </a:solidFill>
                <a:latin typeface="Roboto"/>
                <a:ea typeface="Roboto"/>
                <a:cs typeface="Roboto"/>
                <a:sym typeface="Roboto"/>
              </a:rPr>
              <a:t>One of the very first things Warby Parker probably wants to know is, “How many responses does each question have?”.</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 sz="1200" b="1" i="0" strike="noStrike" cap="none" dirty="0">
                <a:solidFill>
                  <a:srgbClr val="00B0F0"/>
                </a:solidFill>
                <a:latin typeface="Roboto"/>
                <a:ea typeface="Roboto"/>
                <a:cs typeface="Roboto"/>
                <a:sym typeface="Roboto"/>
              </a:rPr>
              <a:t>In relation to SQL, this means we want to find out the total number of responses </a:t>
            </a:r>
            <a:r>
              <a:rPr lang="en" sz="1200" b="1" strike="noStrike" cap="none" dirty="0">
                <a:solidFill>
                  <a:srgbClr val="00B0F0"/>
                </a:solidFill>
                <a:latin typeface="Roboto"/>
                <a:ea typeface="Roboto"/>
                <a:cs typeface="Roboto"/>
                <a:sym typeface="Roboto"/>
              </a:rPr>
              <a:t>by unique users </a:t>
            </a:r>
            <a:r>
              <a:rPr lang="en" sz="1200" i="1" strike="noStrike" cap="none" dirty="0">
                <a:solidFill>
                  <a:schemeClr val="tx1"/>
                </a:solidFill>
                <a:latin typeface="Roboto"/>
                <a:ea typeface="Roboto"/>
                <a:cs typeface="Roboto"/>
                <a:sym typeface="Roboto"/>
              </a:rPr>
              <a:t>(we use the COUNT and DISTINCT commands here)</a:t>
            </a:r>
            <a:r>
              <a:rPr lang="en" sz="1200" i="0" strike="noStrike" cap="none" dirty="0">
                <a:solidFill>
                  <a:schemeClr val="tx1"/>
                </a:solidFill>
                <a:latin typeface="Roboto"/>
                <a:ea typeface="Roboto"/>
                <a:cs typeface="Roboto"/>
                <a:sym typeface="Roboto"/>
              </a:rPr>
              <a:t> </a:t>
            </a:r>
            <a:r>
              <a:rPr lang="en" sz="1200" b="1" i="0" strike="noStrike" cap="none" dirty="0">
                <a:solidFill>
                  <a:srgbClr val="00B0F0"/>
                </a:solidFill>
                <a:latin typeface="Roboto"/>
                <a:ea typeface="Roboto"/>
                <a:cs typeface="Roboto"/>
                <a:sym typeface="Roboto"/>
              </a:rPr>
              <a:t>for </a:t>
            </a:r>
            <a:r>
              <a:rPr lang="en" sz="1200" b="1" strike="noStrike" cap="none" dirty="0">
                <a:solidFill>
                  <a:srgbClr val="00B0F0"/>
                </a:solidFill>
                <a:latin typeface="Roboto"/>
                <a:ea typeface="Roboto"/>
                <a:cs typeface="Roboto"/>
                <a:sym typeface="Roboto"/>
              </a:rPr>
              <a:t>each</a:t>
            </a:r>
            <a:r>
              <a:rPr lang="en" sz="1200" b="1" i="0" strike="noStrike" cap="none" dirty="0">
                <a:solidFill>
                  <a:srgbClr val="00B0F0"/>
                </a:solidFill>
                <a:latin typeface="Roboto"/>
                <a:ea typeface="Roboto"/>
                <a:cs typeface="Roboto"/>
                <a:sym typeface="Roboto"/>
              </a:rPr>
              <a:t> question. </a:t>
            </a:r>
            <a:r>
              <a:rPr lang="en" sz="1200" i="0" strike="noStrike" cap="none" dirty="0">
                <a:solidFill>
                  <a:schemeClr val="tx1"/>
                </a:solidFill>
                <a:latin typeface="Roboto"/>
                <a:ea typeface="Roboto"/>
                <a:cs typeface="Roboto"/>
                <a:sym typeface="Roboto"/>
              </a:rPr>
              <a:t>We also sort our results by question using the GROUP BY command.</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 sz="1200" b="0" i="0" u="none" strike="noStrike" cap="none" dirty="0">
                <a:solidFill>
                  <a:srgbClr val="000000"/>
                </a:solidFill>
                <a:latin typeface="Roboto"/>
                <a:ea typeface="Roboto"/>
                <a:cs typeface="Roboto"/>
                <a:sym typeface="Roboto"/>
              </a:rPr>
              <a:t>The query I used to find this information is to the right.</a:t>
            </a:r>
            <a:endParaRPr lang="en" sz="1200" b="1" dirty="0">
              <a:latin typeface="Roboto"/>
              <a:ea typeface="Roboto"/>
              <a:cs typeface="Roboto"/>
              <a:sym typeface="Wingdings" pitchFamily="2" charset="2"/>
            </a:endParaRP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 sz="1200" dirty="0">
                <a:latin typeface="Roboto"/>
                <a:ea typeface="Roboto"/>
                <a:cs typeface="Roboto"/>
                <a:sym typeface="Wingdings" pitchFamily="2" charset="2"/>
              </a:rPr>
              <a:t>The results are below:</a:t>
            </a:r>
            <a:endParaRPr lang="en" sz="1200" i="0" u="none"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2364860952"/>
              </p:ext>
            </p:extLst>
          </p:nvPr>
        </p:nvGraphicFramePr>
        <p:xfrm>
          <a:off x="250166" y="3207228"/>
          <a:ext cx="4399472" cy="1707486"/>
        </p:xfrm>
        <a:graphic>
          <a:graphicData uri="http://schemas.openxmlformats.org/drawingml/2006/table">
            <a:tbl>
              <a:tblPr>
                <a:noFill/>
                <a:tableStyleId>{41C52BF7-F10D-42DD-8479-FF2DDF1A0279}</a:tableStyleId>
              </a:tblPr>
              <a:tblGrid>
                <a:gridCol w="1929169">
                  <a:extLst>
                    <a:ext uri="{9D8B030D-6E8A-4147-A177-3AD203B41FA5}">
                      <a16:colId xmlns:a16="http://schemas.microsoft.com/office/drawing/2014/main" xmlns:p="http://schemas.openxmlformats.org/presentationml/2006/main" xmlns:r="http://schemas.openxmlformats.org/officeDocument/2006/relationships" xmlns:a="http://schemas.openxmlformats.org/drawingml/2006/main" xmlns="" val="20000"/>
                    </a:ext>
                  </a:extLst>
                </a:gridCol>
                <a:gridCol w="2470303">
                  <a:extLst>
                    <a:ext uri="{9D8B030D-6E8A-4147-A177-3AD203B41FA5}">
                      <a16:colId xmlns:a16="http://schemas.microsoft.com/office/drawing/2014/main" xmlns:p="http://schemas.openxmlformats.org/presentationml/2006/main" xmlns:r="http://schemas.openxmlformats.org/officeDocument/2006/relationships" xmlns:a="http://schemas.openxmlformats.org/drawingml/2006/main" xmlns="" val="20001"/>
                    </a:ext>
                  </a:extLst>
                </a:gridCol>
              </a:tblGrid>
              <a:tr h="322553">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dirty="0">
                          <a:solidFill>
                            <a:srgbClr val="FFFFFF"/>
                          </a:solidFill>
                        </a:rPr>
                        <a:t>question</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dirty="0">
                          <a:solidFill>
                            <a:srgbClr val="FFFFFF"/>
                          </a:solidFill>
                        </a:rPr>
                        <a:t>COUNT(DISTINCT </a:t>
                      </a:r>
                      <a:r>
                        <a:rPr lang="en" sz="1000" b="1" u="none" strike="noStrike" cap="none" dirty="0" err="1">
                          <a:solidFill>
                            <a:srgbClr val="FFFFFF"/>
                          </a:solidFill>
                        </a:rPr>
                        <a:t>user_id</a:t>
                      </a:r>
                      <a:r>
                        <a:rPr lang="en" sz="1000" b="1" u="none" strike="noStrike" cap="none" dirty="0">
                          <a:solidFill>
                            <a:srgbClr val="FFFFFF"/>
                          </a:solidFill>
                        </a:rPr>
                        <a:t>)</a:t>
                      </a:r>
                      <a:endParaRPr sz="1000" b="1" u="none" strike="noStrike" cap="none" dirty="0">
                        <a:solidFill>
                          <a:srgbClr val="FFFFFF"/>
                        </a:solidFill>
                      </a:endParaRPr>
                    </a:p>
                  </a:txBody>
                  <a:tcPr marL="91425" marR="91425" marT="91425" marB="91425">
                    <a:solidFill>
                      <a:srgbClr val="204056">
                        <a:alpha val="82352"/>
                      </a:srgbClr>
                    </a:solidFill>
                  </a:tcP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0000"/>
                  </a:ext>
                </a:extLst>
              </a:tr>
              <a:tr h="244052">
                <a:tc>
                  <a:txBody>
                    <a:bodyPr/>
                    <a:lstStyle/>
                    <a:p>
                      <a:pPr algn="ctr"/>
                      <a:r>
                        <a:rPr lang="en-US" sz="1000" dirty="0">
                          <a:solidFill>
                            <a:srgbClr val="525252"/>
                          </a:solidFill>
                          <a:effectLst/>
                        </a:rPr>
                        <a:t>1. What are you looking for?</a:t>
                      </a:r>
                    </a:p>
                  </a:txBody>
                  <a:tcPr anchor="ctr">
                    <a:solidFill>
                      <a:schemeClr val="bg1"/>
                    </a:solidFill>
                  </a:tcPr>
                </a:tc>
                <a:tc>
                  <a:txBody>
                    <a:bodyPr/>
                    <a:lstStyle/>
                    <a:p>
                      <a:pPr algn="ctr"/>
                      <a:r>
                        <a:rPr lang="en-US" sz="1000" dirty="0">
                          <a:solidFill>
                            <a:srgbClr val="525252"/>
                          </a:solidFill>
                          <a:effectLst/>
                        </a:rPr>
                        <a:t>500</a:t>
                      </a:r>
                    </a:p>
                  </a:txBody>
                  <a:tcPr anchor="ctr">
                    <a:solidFill>
                      <a:schemeClr val="bg1"/>
                    </a:solidFill>
                  </a:tcP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0001"/>
                  </a:ext>
                </a:extLst>
              </a:tr>
              <a:tr h="234605">
                <a:tc>
                  <a:txBody>
                    <a:bodyPr/>
                    <a:lstStyle/>
                    <a:p>
                      <a:pPr algn="ctr"/>
                      <a:r>
                        <a:rPr lang="en-US" sz="1000" dirty="0">
                          <a:solidFill>
                            <a:srgbClr val="525252"/>
                          </a:solidFill>
                          <a:effectLst/>
                        </a:rPr>
                        <a:t>2. What's your fit?</a:t>
                      </a:r>
                    </a:p>
                  </a:txBody>
                  <a:tcPr anchor="ctr">
                    <a:solidFill>
                      <a:schemeClr val="bg1"/>
                    </a:solidFill>
                  </a:tcPr>
                </a:tc>
                <a:tc>
                  <a:txBody>
                    <a:bodyPr/>
                    <a:lstStyle/>
                    <a:p>
                      <a:pPr algn="ctr"/>
                      <a:r>
                        <a:rPr lang="en-US" sz="1000" dirty="0">
                          <a:solidFill>
                            <a:srgbClr val="525252"/>
                          </a:solidFill>
                          <a:effectLst/>
                        </a:rPr>
                        <a:t>475</a:t>
                      </a:r>
                    </a:p>
                  </a:txBody>
                  <a:tcPr anchor="ctr">
                    <a:solidFill>
                      <a:schemeClr val="bg1"/>
                    </a:solidFill>
                  </a:tcP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987931955"/>
                  </a:ext>
                </a:extLst>
              </a:tr>
              <a:tr h="244052">
                <a:tc>
                  <a:txBody>
                    <a:bodyPr/>
                    <a:lstStyle/>
                    <a:p>
                      <a:pPr algn="ctr"/>
                      <a:r>
                        <a:rPr lang="en-US" sz="1000" dirty="0">
                          <a:solidFill>
                            <a:srgbClr val="525252"/>
                          </a:solidFill>
                          <a:effectLst/>
                        </a:rPr>
                        <a:t>3. Which shapes do you like?</a:t>
                      </a:r>
                    </a:p>
                  </a:txBody>
                  <a:tcPr anchor="ctr">
                    <a:solidFill>
                      <a:schemeClr val="bg1"/>
                    </a:solidFill>
                  </a:tcPr>
                </a:tc>
                <a:tc>
                  <a:txBody>
                    <a:bodyPr/>
                    <a:lstStyle/>
                    <a:p>
                      <a:pPr algn="ctr"/>
                      <a:r>
                        <a:rPr lang="en-US" sz="1000" dirty="0">
                          <a:solidFill>
                            <a:srgbClr val="525252"/>
                          </a:solidFill>
                          <a:effectLst/>
                        </a:rPr>
                        <a:t>380</a:t>
                      </a:r>
                    </a:p>
                  </a:txBody>
                  <a:tcPr anchor="ctr">
                    <a:solidFill>
                      <a:schemeClr val="bg1"/>
                    </a:solidFill>
                  </a:tcP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0002"/>
                  </a:ext>
                </a:extLst>
              </a:tr>
              <a:tr h="244052">
                <a:tc>
                  <a:txBody>
                    <a:bodyPr/>
                    <a:lstStyle/>
                    <a:p>
                      <a:pPr algn="ctr"/>
                      <a:r>
                        <a:rPr lang="en-US" sz="1000">
                          <a:solidFill>
                            <a:srgbClr val="525252"/>
                          </a:solidFill>
                          <a:effectLst/>
                        </a:rPr>
                        <a:t>4. Which colors do you like?</a:t>
                      </a:r>
                    </a:p>
                  </a:txBody>
                  <a:tcPr anchor="ctr">
                    <a:solidFill>
                      <a:schemeClr val="bg1"/>
                    </a:solidFill>
                  </a:tcPr>
                </a:tc>
                <a:tc>
                  <a:txBody>
                    <a:bodyPr/>
                    <a:lstStyle/>
                    <a:p>
                      <a:pPr algn="ctr"/>
                      <a:r>
                        <a:rPr lang="en-US" sz="1000" dirty="0">
                          <a:solidFill>
                            <a:srgbClr val="525252"/>
                          </a:solidFill>
                          <a:effectLst/>
                        </a:rPr>
                        <a:t>361</a:t>
                      </a:r>
                    </a:p>
                  </a:txBody>
                  <a:tcPr anchor="ctr">
                    <a:solidFill>
                      <a:schemeClr val="bg1"/>
                    </a:solidFill>
                  </a:tcP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0003"/>
                  </a:ext>
                </a:extLst>
              </a:tr>
              <a:tr h="381233">
                <a:tc>
                  <a:txBody>
                    <a:bodyPr/>
                    <a:lstStyle/>
                    <a:p>
                      <a:pPr algn="ctr"/>
                      <a:r>
                        <a:rPr lang="en-US" sz="1000">
                          <a:solidFill>
                            <a:srgbClr val="525252"/>
                          </a:solidFill>
                          <a:effectLst/>
                        </a:rPr>
                        <a:t>5. When was your last eye exam?</a:t>
                      </a:r>
                    </a:p>
                  </a:txBody>
                  <a:tcPr anchor="ctr">
                    <a:solidFill>
                      <a:schemeClr val="bg1"/>
                    </a:solidFill>
                  </a:tcPr>
                </a:tc>
                <a:tc>
                  <a:txBody>
                    <a:bodyPr/>
                    <a:lstStyle/>
                    <a:p>
                      <a:pPr algn="ctr"/>
                      <a:r>
                        <a:rPr lang="en-US" sz="1000" dirty="0">
                          <a:solidFill>
                            <a:srgbClr val="525252"/>
                          </a:solidFill>
                          <a:effectLst/>
                        </a:rPr>
                        <a:t>270</a:t>
                      </a:r>
                    </a:p>
                  </a:txBody>
                  <a:tcPr anchor="ctr">
                    <a:solidFill>
                      <a:schemeClr val="bg1"/>
                    </a:solidFill>
                  </a:tcP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0004"/>
                  </a:ext>
                </a:extLst>
              </a:tr>
            </a:tbl>
          </a:graphicData>
        </a:graphic>
      </p:graphicFrame>
      <p:pic>
        <p:nvPicPr>
          <p:cNvPr id="3" name="Picture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176B0B1D-BFD9-3E49-8C9F-73C38F8AD446}"/>
              </a:ext>
            </a:extLst>
          </p:cNvPr>
          <p:cNvPicPr>
            <a:picLocks noChangeAspect="1"/>
          </p:cNvPicPr>
          <p:nvPr/>
        </p:nvPicPr>
        <p:blipFill>
          <a:blip r:embed="rId3"/>
          <a:stretch>
            <a:fillRect/>
          </a:stretch>
        </p:blipFill>
        <p:spPr>
          <a:xfrm>
            <a:off x="5270866" y="1518250"/>
            <a:ext cx="3687368" cy="940279"/>
          </a:xfrm>
          <a:prstGeom prst="rect">
            <a:avLst/>
          </a:prstGeom>
        </p:spPr>
      </p:pic>
      <p:cxnSp>
        <p:nvCxnSpPr>
          <p:cNvPr id="5" name="Straight Arrow Connector 4">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74FF31D8-E136-8A4C-B3D6-0144B4461F10}"/>
              </a:ext>
            </a:extLst>
          </p:cNvPr>
          <p:cNvCxnSpPr>
            <a:cxnSpLocks/>
          </p:cNvCxnSpPr>
          <p:nvPr/>
        </p:nvCxnSpPr>
        <p:spPr>
          <a:xfrm flipV="1">
            <a:off x="4226943" y="1988389"/>
            <a:ext cx="1388853" cy="6813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Shape 324">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427EDA67-2209-A84A-8A43-DC962819CDCB}"/>
              </a:ext>
            </a:extLst>
          </p:cNvPr>
          <p:cNvSpPr txBox="1"/>
          <p:nvPr/>
        </p:nvSpPr>
        <p:spPr>
          <a:xfrm>
            <a:off x="4770408" y="3597216"/>
            <a:ext cx="4187826" cy="905774"/>
          </a:xfrm>
          <a:prstGeom prst="rect">
            <a:avLst/>
          </a:prstGeom>
          <a:solidFill>
            <a:schemeClr val="bg1"/>
          </a:solidFill>
          <a:ln w="3175" cap="flat" cmpd="sng">
            <a:solidFill>
              <a:schemeClr val="bg1">
                <a:lumMod val="75000"/>
              </a:schemeClr>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200" b="0" i="0" u="none" strike="noStrike" cap="none" dirty="0">
                <a:solidFill>
                  <a:srgbClr val="000000"/>
                </a:solidFill>
                <a:latin typeface="Roboto"/>
                <a:ea typeface="Roboto"/>
                <a:cs typeface="Roboto"/>
                <a:sym typeface="Roboto"/>
              </a:rPr>
              <a:t>You can see that the number of responses </a:t>
            </a:r>
            <a:r>
              <a:rPr lang="en" sz="1200" b="0" i="1" u="none" strike="noStrike" cap="none" dirty="0">
                <a:solidFill>
                  <a:srgbClr val="000000"/>
                </a:solidFill>
                <a:latin typeface="Roboto"/>
                <a:ea typeface="Roboto"/>
                <a:cs typeface="Roboto"/>
                <a:sym typeface="Roboto"/>
              </a:rPr>
              <a:t>declines</a:t>
            </a:r>
            <a:r>
              <a:rPr lang="en" sz="1200" b="0" i="0" u="none" strike="noStrike" cap="none" dirty="0">
                <a:solidFill>
                  <a:srgbClr val="000000"/>
                </a:solidFill>
                <a:latin typeface="Roboto"/>
                <a:ea typeface="Roboto"/>
                <a:cs typeface="Roboto"/>
                <a:sym typeface="Roboto"/>
              </a:rPr>
              <a:t> with each question. This shows that customers are giving up and falling off the funnel at different points in the quiz.</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2</a:t>
            </a:r>
            <a:r>
              <a:rPr lang="en" sz="2400" b="1" i="0" u="none" strike="noStrike" cap="none" dirty="0">
                <a:solidFill>
                  <a:srgbClr val="295269"/>
                </a:solidFill>
                <a:latin typeface="Roboto"/>
                <a:ea typeface="Roboto"/>
                <a:cs typeface="Roboto"/>
                <a:sym typeface="Roboto"/>
              </a:rPr>
              <a:t>.2 Sniffing Out Questions with Low Completion</a:t>
            </a:r>
            <a:endParaRPr sz="2400" b="1" i="0" u="none" strike="noStrike" cap="none" dirty="0">
              <a:solidFill>
                <a:srgbClr val="295269"/>
              </a:solidFill>
              <a:latin typeface="Roboto"/>
              <a:ea typeface="Roboto"/>
              <a:cs typeface="Roboto"/>
              <a:sym typeface="Roboto"/>
            </a:endParaRPr>
          </a:p>
        </p:txBody>
      </p:sp>
      <p:sp>
        <p:nvSpPr>
          <p:cNvPr id="331" name="Shape 331"/>
          <p:cNvSpPr txBox="1"/>
          <p:nvPr/>
        </p:nvSpPr>
        <p:spPr>
          <a:xfrm>
            <a:off x="177975" y="1201325"/>
            <a:ext cx="4920900" cy="3683979"/>
          </a:xfrm>
          <a:prstGeom prst="rect">
            <a:avLst/>
          </a:prstGeom>
          <a:solidFill>
            <a:srgbClr val="E8FCFD"/>
          </a:solid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a:lnSpc>
                <a:spcPct val="115000"/>
              </a:lnSpc>
              <a:buSzPts val="1200"/>
            </a:pPr>
            <a:r>
              <a:rPr lang="en" b="1" dirty="0">
                <a:latin typeface="Roboto"/>
                <a:ea typeface="Roboto"/>
                <a:cs typeface="Roboto"/>
                <a:sym typeface="Roboto"/>
              </a:rPr>
              <a:t>Which questions lose the most potential customers?</a:t>
            </a:r>
          </a:p>
          <a:p>
            <a:pPr marL="171450" indent="-171450">
              <a:lnSpc>
                <a:spcPct val="115000"/>
              </a:lnSpc>
              <a:buSzPts val="1200"/>
              <a:buFont typeface="Arial" panose="020B0604020202020204" pitchFamily="34" charset="0"/>
              <a:buChar char="•"/>
            </a:pPr>
            <a:r>
              <a:rPr lang="en" sz="1200" dirty="0">
                <a:latin typeface="Roboto"/>
                <a:ea typeface="Roboto"/>
                <a:cs typeface="Roboto"/>
                <a:sym typeface="Roboto"/>
              </a:rPr>
              <a:t>This is important because Warby Parker will want to adjust or remove any questions that seem to derail a lot of quiz takers. So, we want to find out which questions have the lowest completion rates. Let’s look at the table from the previous slide showing the number of responses for each question </a:t>
            </a:r>
            <a:r>
              <a:rPr lang="en" sz="1200" i="1" dirty="0">
                <a:latin typeface="Roboto"/>
                <a:ea typeface="Roboto"/>
                <a:cs typeface="Roboto"/>
                <a:sym typeface="Roboto"/>
              </a:rPr>
              <a:t>(table, top right).</a:t>
            </a:r>
          </a:p>
          <a:p>
            <a:pPr marR="0" lvl="0" algn="l" rtl="0">
              <a:lnSpc>
                <a:spcPct val="115000"/>
              </a:lnSpc>
              <a:spcBef>
                <a:spcPts val="0"/>
              </a:spcBef>
              <a:spcAft>
                <a:spcPts val="0"/>
              </a:spcAft>
              <a:buClr>
                <a:srgbClr val="000000"/>
              </a:buClr>
              <a:buSzPts val="1200"/>
            </a:pPr>
            <a:endParaRPr lang="en" sz="1200" b="0" i="0" u="none" strike="noStrike" cap="none" dirty="0">
              <a:solidFill>
                <a:srgbClr val="000000"/>
              </a:solidFill>
              <a:latin typeface="Roboto"/>
              <a:ea typeface="Roboto"/>
              <a:cs typeface="Roboto"/>
              <a:sym typeface="Roboto"/>
            </a:endParaRPr>
          </a:p>
          <a:p>
            <a:pPr marR="0" lvl="0" algn="l" rtl="0">
              <a:lnSpc>
                <a:spcPct val="115000"/>
              </a:lnSpc>
              <a:spcBef>
                <a:spcPts val="0"/>
              </a:spcBef>
              <a:spcAft>
                <a:spcPts val="0"/>
              </a:spcAft>
              <a:buClr>
                <a:srgbClr val="000000"/>
              </a:buClr>
              <a:buSzPts val="1200"/>
            </a:pPr>
            <a:r>
              <a:rPr lang="en" b="1" dirty="0">
                <a:latin typeface="Roboto"/>
                <a:ea typeface="Roboto"/>
                <a:cs typeface="Roboto"/>
                <a:sym typeface="Roboto"/>
              </a:rPr>
              <a:t>How do we calculate completion rates?</a:t>
            </a:r>
          </a:p>
          <a:p>
            <a:pPr marL="171450" marR="0" lvl="0" indent="-171450" algn="l" rtl="0">
              <a:lnSpc>
                <a:spcPct val="115000"/>
              </a:lnSpc>
              <a:spcBef>
                <a:spcPts val="0"/>
              </a:spcBef>
              <a:spcAft>
                <a:spcPts val="0"/>
              </a:spcAft>
              <a:buClr>
                <a:srgbClr val="000000"/>
              </a:buClr>
              <a:buSzPts val="1200"/>
              <a:buFont typeface="Arial" panose="020B0604020202020204" pitchFamily="34" charset="0"/>
              <a:buChar char="•"/>
            </a:pPr>
            <a:r>
              <a:rPr lang="en" sz="1200" dirty="0">
                <a:latin typeface="Roboto"/>
                <a:ea typeface="Roboto"/>
                <a:cs typeface="Roboto"/>
                <a:sym typeface="Roboto"/>
              </a:rPr>
              <a:t>Using simple arithmetic, </a:t>
            </a:r>
            <a:r>
              <a:rPr lang="en-US" sz="1200" b="1" dirty="0" smtClean="0">
                <a:latin typeface="Roboto"/>
                <a:ea typeface="Roboto"/>
                <a:cs typeface="Roboto"/>
                <a:sym typeface="Roboto"/>
              </a:rPr>
              <a:t>I</a:t>
            </a:r>
            <a:r>
              <a:rPr lang="en" sz="1200" b="1" dirty="0" smtClean="0">
                <a:latin typeface="Roboto"/>
                <a:ea typeface="Roboto"/>
                <a:cs typeface="Roboto"/>
                <a:sym typeface="Roboto"/>
              </a:rPr>
              <a:t> </a:t>
            </a:r>
            <a:r>
              <a:rPr lang="en" sz="1200" b="1" dirty="0">
                <a:latin typeface="Roboto"/>
                <a:ea typeface="Roboto"/>
                <a:cs typeface="Roboto"/>
                <a:sym typeface="Roboto"/>
              </a:rPr>
              <a:t>divide the # of people completing each step by the # of people completing the previous step</a:t>
            </a:r>
            <a:r>
              <a:rPr lang="en" sz="1200" i="1" dirty="0">
                <a:latin typeface="Roboto"/>
                <a:ea typeface="Roboto"/>
                <a:cs typeface="Roboto"/>
                <a:sym typeface="Roboto"/>
              </a:rPr>
              <a:t>. </a:t>
            </a:r>
            <a:r>
              <a:rPr lang="en" sz="1200" dirty="0">
                <a:latin typeface="Roboto"/>
                <a:ea typeface="Roboto"/>
                <a:cs typeface="Roboto"/>
                <a:sym typeface="Roboto"/>
              </a:rPr>
              <a:t>The # of people who responded to the </a:t>
            </a:r>
            <a:r>
              <a:rPr lang="en" sz="1200" i="1" dirty="0">
                <a:latin typeface="Roboto"/>
                <a:ea typeface="Roboto"/>
                <a:cs typeface="Roboto"/>
                <a:sym typeface="Roboto"/>
              </a:rPr>
              <a:t>first</a:t>
            </a:r>
            <a:r>
              <a:rPr lang="en" sz="1200" dirty="0">
                <a:latin typeface="Roboto"/>
                <a:ea typeface="Roboto"/>
                <a:cs typeface="Roboto"/>
                <a:sym typeface="Roboto"/>
              </a:rPr>
              <a:t> question will start at 100%, because we haven’t lost anyone yet. The results of each question’s completion rates are shown here</a:t>
            </a:r>
            <a:r>
              <a:rPr lang="en" sz="1200" i="1" dirty="0">
                <a:latin typeface="Roboto"/>
                <a:ea typeface="Roboto"/>
                <a:cs typeface="Roboto"/>
                <a:sym typeface="Roboto"/>
              </a:rPr>
              <a:t> (table, bottom right)</a:t>
            </a:r>
            <a:r>
              <a:rPr lang="en" sz="1200" dirty="0">
                <a:latin typeface="Roboto"/>
                <a:ea typeface="Roboto"/>
                <a:cs typeface="Roboto"/>
                <a:sym typeface="Roboto"/>
              </a:rPr>
              <a:t>.</a:t>
            </a:r>
          </a:p>
        </p:txBody>
      </p:sp>
      <p:graphicFrame>
        <p:nvGraphicFramePr>
          <p:cNvPr id="332" name="Shape 332"/>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574725108"/>
              </p:ext>
            </p:extLst>
          </p:nvPr>
        </p:nvGraphicFramePr>
        <p:xfrm>
          <a:off x="5159566" y="3399434"/>
          <a:ext cx="3742894" cy="1490950"/>
        </p:xfrm>
        <a:graphic>
          <a:graphicData uri="http://schemas.openxmlformats.org/drawingml/2006/table">
            <a:tbl>
              <a:tblPr>
                <a:noFill/>
                <a:tableStyleId>{41C52BF7-F10D-42DD-8479-FF2DDF1A0279}</a:tableStyleId>
              </a:tblPr>
              <a:tblGrid>
                <a:gridCol w="2280317">
                  <a:extLst>
                    <a:ext uri="{9D8B030D-6E8A-4147-A177-3AD203B41FA5}">
                      <a16:colId xmlns:a16="http://schemas.microsoft.com/office/drawing/2014/main" xmlns:p="http://schemas.openxmlformats.org/presentationml/2006/main" xmlns:r="http://schemas.openxmlformats.org/officeDocument/2006/relationships" xmlns:a="http://schemas.openxmlformats.org/drawingml/2006/main" xmlns="" val="20000"/>
                    </a:ext>
                  </a:extLst>
                </a:gridCol>
                <a:gridCol w="1462577">
                  <a:extLst>
                    <a:ext uri="{9D8B030D-6E8A-4147-A177-3AD203B41FA5}">
                      <a16:colId xmlns:a16="http://schemas.microsoft.com/office/drawing/2014/main" xmlns:p="http://schemas.openxmlformats.org/presentationml/2006/main" xmlns:r="http://schemas.openxmlformats.org/officeDocument/2006/relationships" xmlns:a="http://schemas.openxmlformats.org/drawingml/2006/main" xmlns="" val="977222640"/>
                    </a:ext>
                  </a:extLst>
                </a:gridCol>
              </a:tblGrid>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a:solidFill>
                            <a:srgbClr val="FFFFFF"/>
                          </a:solidFill>
                        </a:rPr>
                        <a:t>question</a:t>
                      </a:r>
                      <a:endParaRPr sz="1000" b="1" u="none" strike="noStrike" cap="none"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352"/>
                      </a:srgb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lang="en-US" sz="1000" b="1" u="none" strike="noStrike" cap="none" dirty="0">
                          <a:solidFill>
                            <a:srgbClr val="FFFFFF"/>
                          </a:solidFill>
                        </a:rPr>
                        <a:t>completion rate</a:t>
                      </a:r>
                    </a:p>
                    <a:p>
                      <a:pPr marL="0" marR="0" lvl="0" indent="0" algn="l" rtl="0">
                        <a:lnSpc>
                          <a:spcPct val="100000"/>
                        </a:lnSpc>
                        <a:spcBef>
                          <a:spcPts val="0"/>
                        </a:spcBef>
                        <a:spcAft>
                          <a:spcPts val="0"/>
                        </a:spcAft>
                        <a:buClr>
                          <a:srgbClr val="000000"/>
                        </a:buClr>
                        <a:buSzPts val="1000"/>
                        <a:buFont typeface="Arial"/>
                        <a:buNone/>
                      </a:pPr>
                      <a:endParaRPr sz="800" b="1" u="none" strike="noStrike" cap="none" dirty="0">
                        <a:solidFill>
                          <a:srgbClr val="FFFFFF"/>
                        </a:solidFill>
                      </a:endParaRPr>
                    </a:p>
                  </a:txBody>
                  <a:tcPr marL="91425" marR="91425" marT="91425" marB="91425">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352"/>
                      </a:srgbClr>
                    </a:solidFill>
                  </a:tcP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0000"/>
                  </a:ext>
                </a:extLst>
              </a:tr>
              <a:tr h="0">
                <a:tc>
                  <a:txBody>
                    <a:bodyPr/>
                    <a:lstStyle/>
                    <a:p>
                      <a:pPr algn="ctr" rtl="0" fontAlgn="b"/>
                      <a:r>
                        <a:rPr lang="en-US" sz="900" b="0" dirty="0">
                          <a:solidFill>
                            <a:srgbClr val="434343"/>
                          </a:solidFill>
                          <a:effectLst/>
                          <a:latin typeface="Arial" panose="020B0604020202020204" pitchFamily="34" charset="0"/>
                          <a:cs typeface="Arial" panose="020B0604020202020204" pitchFamily="34" charset="0"/>
                        </a:rPr>
                        <a:t>1. What are you looking for?</a:t>
                      </a:r>
                    </a:p>
                  </a:txBody>
                  <a:tcPr marL="28575" marR="28575" marT="19050" marB="19050" anchor="b">
                    <a:lnT w="9525" cap="flat" cmpd="sng">
                      <a:solidFill>
                        <a:srgbClr val="9E9E9E"/>
                      </a:solidFill>
                      <a:prstDash val="solid"/>
                      <a:round/>
                      <a:headEnd type="none" w="sm" len="sm"/>
                      <a:tailEnd type="none" w="sm" len="sm"/>
                    </a:lnT>
                  </a:tcPr>
                </a:tc>
                <a:tc>
                  <a:txBody>
                    <a:bodyPr/>
                    <a:lstStyle/>
                    <a:p>
                      <a:pPr algn="ctr" rtl="0" fontAlgn="b"/>
                      <a:r>
                        <a:rPr lang="en-US" sz="1100" b="0">
                          <a:solidFill>
                            <a:srgbClr val="434343"/>
                          </a:solidFill>
                          <a:effectLst/>
                          <a:latin typeface="Arial" panose="020B0604020202020204" pitchFamily="34" charset="0"/>
                        </a:rPr>
                        <a:t>100%</a:t>
                      </a:r>
                    </a:p>
                  </a:txBody>
                  <a:tcPr marL="28575" marR="28575" marT="19050" marB="19050" anchor="b">
                    <a:lnT w="9525" cap="flat" cmpd="sng" algn="ctr">
                      <a:solidFill>
                        <a:srgbClr val="9E9E9E"/>
                      </a:solidFill>
                      <a:prstDash val="solid"/>
                      <a:round/>
                      <a:headEnd type="none" w="sm" len="sm"/>
                      <a:tailEnd type="none" w="sm" len="sm"/>
                    </a:lnT>
                  </a:tcP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0001"/>
                  </a:ext>
                </a:extLst>
              </a:tr>
              <a:tr h="0">
                <a:tc>
                  <a:txBody>
                    <a:bodyPr/>
                    <a:lstStyle/>
                    <a:p>
                      <a:pPr algn="ctr" rtl="0" fontAlgn="b"/>
                      <a:r>
                        <a:rPr lang="en-US" sz="900" b="0" dirty="0">
                          <a:solidFill>
                            <a:srgbClr val="434343"/>
                          </a:solidFill>
                          <a:effectLst/>
                          <a:latin typeface="Arial" panose="020B0604020202020204" pitchFamily="34" charset="0"/>
                          <a:cs typeface="Arial" panose="020B0604020202020204" pitchFamily="34" charset="0"/>
                        </a:rPr>
                        <a:t>2. What's your fit?</a:t>
                      </a:r>
                    </a:p>
                  </a:txBody>
                  <a:tcPr marL="28575" marR="28575" marT="19050" marB="19050" anchor="b"/>
                </a:tc>
                <a:tc>
                  <a:txBody>
                    <a:bodyPr/>
                    <a:lstStyle/>
                    <a:p>
                      <a:pPr algn="ctr" rtl="0" fontAlgn="b"/>
                      <a:r>
                        <a:rPr lang="en-US" sz="1100" b="0">
                          <a:solidFill>
                            <a:srgbClr val="434343"/>
                          </a:solidFill>
                          <a:effectLst/>
                          <a:latin typeface="Arial" panose="020B0604020202020204" pitchFamily="34" charset="0"/>
                        </a:rPr>
                        <a:t>95%</a:t>
                      </a:r>
                    </a:p>
                  </a:txBody>
                  <a:tcPr marL="28575" marR="28575" marT="19050" marB="19050" anchor="b"/>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0002"/>
                  </a:ext>
                </a:extLst>
              </a:tr>
              <a:tr h="0">
                <a:tc>
                  <a:txBody>
                    <a:bodyPr/>
                    <a:lstStyle/>
                    <a:p>
                      <a:pPr algn="ctr" rtl="0" fontAlgn="b"/>
                      <a:r>
                        <a:rPr lang="en-US" sz="900" b="0" dirty="0">
                          <a:solidFill>
                            <a:srgbClr val="434343"/>
                          </a:solidFill>
                          <a:effectLst/>
                          <a:latin typeface="Arial" panose="020B0604020202020204" pitchFamily="34" charset="0"/>
                          <a:cs typeface="Arial" panose="020B0604020202020204" pitchFamily="34" charset="0"/>
                        </a:rPr>
                        <a:t>3. Which shapes do you like?</a:t>
                      </a:r>
                    </a:p>
                  </a:txBody>
                  <a:tcPr marL="28575" marR="28575" marT="19050" marB="19050" anchor="b"/>
                </a:tc>
                <a:tc>
                  <a:txBody>
                    <a:bodyPr/>
                    <a:lstStyle/>
                    <a:p>
                      <a:pPr algn="ctr" rtl="0" fontAlgn="b"/>
                      <a:r>
                        <a:rPr lang="en-US" sz="1100" b="0">
                          <a:solidFill>
                            <a:srgbClr val="434343"/>
                          </a:solidFill>
                          <a:effectLst/>
                          <a:latin typeface="Arial" panose="020B0604020202020204" pitchFamily="34" charset="0"/>
                        </a:rPr>
                        <a:t>80%</a:t>
                      </a:r>
                    </a:p>
                  </a:txBody>
                  <a:tcPr marL="28575" marR="28575" marT="19050" marB="19050" anchor="b"/>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0003"/>
                  </a:ext>
                </a:extLst>
              </a:tr>
              <a:tr h="0">
                <a:tc>
                  <a:txBody>
                    <a:bodyPr/>
                    <a:lstStyle/>
                    <a:p>
                      <a:pPr algn="ctr" rtl="0" fontAlgn="b"/>
                      <a:r>
                        <a:rPr lang="en-US" sz="900" b="0">
                          <a:solidFill>
                            <a:srgbClr val="434343"/>
                          </a:solidFill>
                          <a:effectLst/>
                          <a:latin typeface="Arial" panose="020B0604020202020204" pitchFamily="34" charset="0"/>
                          <a:cs typeface="Arial" panose="020B0604020202020204" pitchFamily="34" charset="0"/>
                        </a:rPr>
                        <a:t>4. Which colors do you like?</a:t>
                      </a:r>
                    </a:p>
                  </a:txBody>
                  <a:tcPr marL="28575" marR="28575" marT="19050" marB="19050" anchor="b"/>
                </a:tc>
                <a:tc>
                  <a:txBody>
                    <a:bodyPr/>
                    <a:lstStyle/>
                    <a:p>
                      <a:pPr algn="ctr" rtl="0" fontAlgn="b"/>
                      <a:r>
                        <a:rPr lang="en-US" sz="1100" b="0" dirty="0">
                          <a:solidFill>
                            <a:srgbClr val="434343"/>
                          </a:solidFill>
                          <a:effectLst/>
                          <a:latin typeface="Arial" panose="020B0604020202020204" pitchFamily="34" charset="0"/>
                        </a:rPr>
                        <a:t>95%</a:t>
                      </a:r>
                    </a:p>
                  </a:txBody>
                  <a:tcPr marL="28575" marR="28575" marT="19050" marB="19050" anchor="b"/>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0004"/>
                  </a:ext>
                </a:extLst>
              </a:tr>
              <a:tr h="0">
                <a:tc>
                  <a:txBody>
                    <a:bodyPr/>
                    <a:lstStyle/>
                    <a:p>
                      <a:pPr algn="ctr" rtl="0" fontAlgn="b"/>
                      <a:r>
                        <a:rPr lang="en-US" sz="900" b="0" dirty="0">
                          <a:solidFill>
                            <a:srgbClr val="434343"/>
                          </a:solidFill>
                          <a:effectLst/>
                          <a:latin typeface="Arial" panose="020B0604020202020204" pitchFamily="34" charset="0"/>
                          <a:cs typeface="Arial" panose="020B0604020202020204" pitchFamily="34" charset="0"/>
                        </a:rPr>
                        <a:t>5. When was your last eye exam?</a:t>
                      </a:r>
                    </a:p>
                  </a:txBody>
                  <a:tcPr marL="28575" marR="28575" marT="19050" marB="19050" anchor="b"/>
                </a:tc>
                <a:tc>
                  <a:txBody>
                    <a:bodyPr/>
                    <a:lstStyle/>
                    <a:p>
                      <a:pPr algn="ctr" rtl="0" fontAlgn="b"/>
                      <a:r>
                        <a:rPr lang="en-US" sz="1100" b="0" dirty="0">
                          <a:solidFill>
                            <a:srgbClr val="434343"/>
                          </a:solidFill>
                          <a:effectLst/>
                          <a:latin typeface="Arial" panose="020B0604020202020204" pitchFamily="34" charset="0"/>
                        </a:rPr>
                        <a:t>75%</a:t>
                      </a:r>
                    </a:p>
                  </a:txBody>
                  <a:tcPr marL="28575" marR="28575" marT="19050" marB="19050" anchor="b"/>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0005"/>
                  </a:ext>
                </a:extLst>
              </a:tr>
            </a:tbl>
          </a:graphicData>
        </a:graphic>
      </p:graphicFrame>
      <p:graphicFrame>
        <p:nvGraphicFramePr>
          <p:cNvPr id="5" name="Shape 325">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EFC5E9A5-56A3-0747-8E78-FE0C77599C69}"/>
              </a:ext>
            </a:extLst>
          </p:cNvPr>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659845738"/>
              </p:ext>
            </p:extLst>
          </p:nvPr>
        </p:nvGraphicFramePr>
        <p:xfrm>
          <a:off x="5159566" y="1203578"/>
          <a:ext cx="3742894" cy="1923506"/>
        </p:xfrm>
        <a:graphic>
          <a:graphicData uri="http://schemas.openxmlformats.org/drawingml/2006/table">
            <a:tbl>
              <a:tblPr>
                <a:noFill/>
                <a:tableStyleId>{41C52BF7-F10D-42DD-8479-FF2DDF1A0279}</a:tableStyleId>
              </a:tblPr>
              <a:tblGrid>
                <a:gridCol w="2259151">
                  <a:extLst>
                    <a:ext uri="{9D8B030D-6E8A-4147-A177-3AD203B41FA5}">
                      <a16:colId xmlns:a16="http://schemas.microsoft.com/office/drawing/2014/main" xmlns:p="http://schemas.openxmlformats.org/presentationml/2006/main" xmlns:r="http://schemas.openxmlformats.org/officeDocument/2006/relationships" xmlns:a="http://schemas.openxmlformats.org/drawingml/2006/main" xmlns="" val="20000"/>
                    </a:ext>
                  </a:extLst>
                </a:gridCol>
                <a:gridCol w="1483743">
                  <a:extLst>
                    <a:ext uri="{9D8B030D-6E8A-4147-A177-3AD203B41FA5}">
                      <a16:colId xmlns:a16="http://schemas.microsoft.com/office/drawing/2014/main" xmlns:p="http://schemas.openxmlformats.org/presentationml/2006/main" xmlns:r="http://schemas.openxmlformats.org/officeDocument/2006/relationships" xmlns:a="http://schemas.openxmlformats.org/drawingml/2006/main" xmlns="" val="20001"/>
                    </a:ext>
                  </a:extLst>
                </a:gridCol>
              </a:tblGrid>
              <a:tr h="265842">
                <a:tc>
                  <a:txBody>
                    <a:bodyPr/>
                    <a:lstStyle/>
                    <a:p>
                      <a:pPr marL="0" marR="0" lvl="0" indent="0" algn="l" rtl="0">
                        <a:lnSpc>
                          <a:spcPct val="100000"/>
                        </a:lnSpc>
                        <a:spcBef>
                          <a:spcPts val="0"/>
                        </a:spcBef>
                        <a:spcAft>
                          <a:spcPts val="0"/>
                        </a:spcAft>
                        <a:buClr>
                          <a:srgbClr val="000000"/>
                        </a:buClr>
                        <a:buSzPts val="1000"/>
                        <a:buFont typeface="Arial"/>
                        <a:buNone/>
                      </a:pPr>
                      <a:r>
                        <a:rPr lang="en" sz="800" b="1" u="none" strike="noStrike" cap="none" dirty="0">
                          <a:solidFill>
                            <a:srgbClr val="FFFFFF"/>
                          </a:solidFill>
                        </a:rPr>
                        <a:t>question</a:t>
                      </a:r>
                      <a:endParaRPr sz="8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800" b="1" u="none" strike="noStrike" cap="none" dirty="0">
                          <a:solidFill>
                            <a:srgbClr val="FFFFFF"/>
                          </a:solidFill>
                        </a:rPr>
                        <a:t>COUNT(DISTINCT </a:t>
                      </a:r>
                      <a:r>
                        <a:rPr lang="en" sz="800" b="1" u="none" strike="noStrike" cap="none" dirty="0" err="1">
                          <a:solidFill>
                            <a:srgbClr val="FFFFFF"/>
                          </a:solidFill>
                        </a:rPr>
                        <a:t>user_id</a:t>
                      </a:r>
                      <a:r>
                        <a:rPr lang="en" sz="800" b="1" u="none" strike="noStrike" cap="none" dirty="0">
                          <a:solidFill>
                            <a:srgbClr val="FFFFFF"/>
                          </a:solidFill>
                        </a:rPr>
                        <a:t>)</a:t>
                      </a:r>
                      <a:endParaRPr sz="800" b="1" u="none" strike="noStrike" cap="none" dirty="0">
                        <a:solidFill>
                          <a:srgbClr val="FFFFFF"/>
                        </a:solidFill>
                      </a:endParaRPr>
                    </a:p>
                  </a:txBody>
                  <a:tcPr marL="91425" marR="91425" marT="91425" marB="91425">
                    <a:solidFill>
                      <a:srgbClr val="204056">
                        <a:alpha val="82352"/>
                      </a:srgbClr>
                    </a:solidFill>
                  </a:tcP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0000"/>
                  </a:ext>
                </a:extLst>
              </a:tr>
              <a:tr h="345629">
                <a:tc>
                  <a:txBody>
                    <a:bodyPr/>
                    <a:lstStyle/>
                    <a:p>
                      <a:pPr algn="ctr"/>
                      <a:r>
                        <a:rPr lang="en-US" sz="900" dirty="0">
                          <a:solidFill>
                            <a:srgbClr val="525252"/>
                          </a:solidFill>
                          <a:effectLst/>
                        </a:rPr>
                        <a:t>1. What are you looking for?</a:t>
                      </a:r>
                    </a:p>
                  </a:txBody>
                  <a:tcPr anchor="ctr">
                    <a:solidFill>
                      <a:schemeClr val="bg1"/>
                    </a:solidFill>
                  </a:tcPr>
                </a:tc>
                <a:tc>
                  <a:txBody>
                    <a:bodyPr/>
                    <a:lstStyle/>
                    <a:p>
                      <a:pPr algn="ctr"/>
                      <a:r>
                        <a:rPr lang="en-US" sz="900" dirty="0">
                          <a:solidFill>
                            <a:srgbClr val="525252"/>
                          </a:solidFill>
                          <a:effectLst/>
                        </a:rPr>
                        <a:t>500</a:t>
                      </a:r>
                    </a:p>
                  </a:txBody>
                  <a:tcPr anchor="ctr">
                    <a:solidFill>
                      <a:schemeClr val="bg1"/>
                    </a:solidFill>
                  </a:tcP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0001"/>
                  </a:ext>
                </a:extLst>
              </a:tr>
              <a:tr h="212695">
                <a:tc>
                  <a:txBody>
                    <a:bodyPr/>
                    <a:lstStyle/>
                    <a:p>
                      <a:pPr algn="ctr"/>
                      <a:r>
                        <a:rPr lang="en-US" sz="900" dirty="0">
                          <a:solidFill>
                            <a:srgbClr val="525252"/>
                          </a:solidFill>
                          <a:effectLst/>
                        </a:rPr>
                        <a:t>2. What's your fit?</a:t>
                      </a:r>
                    </a:p>
                  </a:txBody>
                  <a:tcPr anchor="ctr">
                    <a:solidFill>
                      <a:schemeClr val="bg1"/>
                    </a:solidFill>
                  </a:tcPr>
                </a:tc>
                <a:tc>
                  <a:txBody>
                    <a:bodyPr/>
                    <a:lstStyle/>
                    <a:p>
                      <a:pPr algn="ctr"/>
                      <a:r>
                        <a:rPr lang="en-US" sz="900" dirty="0">
                          <a:solidFill>
                            <a:srgbClr val="525252"/>
                          </a:solidFill>
                          <a:effectLst/>
                        </a:rPr>
                        <a:t>475</a:t>
                      </a:r>
                    </a:p>
                  </a:txBody>
                  <a:tcPr anchor="ctr">
                    <a:solidFill>
                      <a:schemeClr val="bg1"/>
                    </a:solidFill>
                  </a:tcP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987931955"/>
                  </a:ext>
                </a:extLst>
              </a:tr>
              <a:tr h="345629">
                <a:tc>
                  <a:txBody>
                    <a:bodyPr/>
                    <a:lstStyle/>
                    <a:p>
                      <a:pPr algn="ctr"/>
                      <a:r>
                        <a:rPr lang="en-US" sz="900" dirty="0">
                          <a:solidFill>
                            <a:srgbClr val="525252"/>
                          </a:solidFill>
                          <a:effectLst/>
                        </a:rPr>
                        <a:t>3. Which shapes do you like?</a:t>
                      </a:r>
                    </a:p>
                  </a:txBody>
                  <a:tcPr anchor="ctr">
                    <a:solidFill>
                      <a:schemeClr val="bg1"/>
                    </a:solidFill>
                  </a:tcPr>
                </a:tc>
                <a:tc>
                  <a:txBody>
                    <a:bodyPr/>
                    <a:lstStyle/>
                    <a:p>
                      <a:pPr algn="ctr"/>
                      <a:r>
                        <a:rPr lang="en-US" sz="900" dirty="0">
                          <a:solidFill>
                            <a:srgbClr val="525252"/>
                          </a:solidFill>
                          <a:effectLst/>
                        </a:rPr>
                        <a:t>380</a:t>
                      </a:r>
                    </a:p>
                  </a:txBody>
                  <a:tcPr anchor="ctr">
                    <a:solidFill>
                      <a:schemeClr val="bg1"/>
                    </a:solidFill>
                  </a:tcP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0002"/>
                  </a:ext>
                </a:extLst>
              </a:tr>
              <a:tr h="345629">
                <a:tc>
                  <a:txBody>
                    <a:bodyPr/>
                    <a:lstStyle/>
                    <a:p>
                      <a:pPr algn="ctr"/>
                      <a:r>
                        <a:rPr lang="en-US" sz="900" dirty="0">
                          <a:solidFill>
                            <a:srgbClr val="525252"/>
                          </a:solidFill>
                          <a:effectLst/>
                        </a:rPr>
                        <a:t>4. Which colors do you like?</a:t>
                      </a:r>
                    </a:p>
                  </a:txBody>
                  <a:tcPr anchor="ctr">
                    <a:solidFill>
                      <a:schemeClr val="bg1"/>
                    </a:solidFill>
                  </a:tcPr>
                </a:tc>
                <a:tc>
                  <a:txBody>
                    <a:bodyPr/>
                    <a:lstStyle/>
                    <a:p>
                      <a:pPr algn="ctr"/>
                      <a:r>
                        <a:rPr lang="en-US" sz="900" dirty="0">
                          <a:solidFill>
                            <a:srgbClr val="525252"/>
                          </a:solidFill>
                          <a:effectLst/>
                        </a:rPr>
                        <a:t>361</a:t>
                      </a:r>
                    </a:p>
                  </a:txBody>
                  <a:tcPr anchor="ctr">
                    <a:solidFill>
                      <a:schemeClr val="bg1"/>
                    </a:solidFill>
                  </a:tcP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0003"/>
                  </a:ext>
                </a:extLst>
              </a:tr>
              <a:tr h="345629">
                <a:tc>
                  <a:txBody>
                    <a:bodyPr/>
                    <a:lstStyle/>
                    <a:p>
                      <a:pPr algn="ctr"/>
                      <a:r>
                        <a:rPr lang="en-US" sz="900" dirty="0">
                          <a:solidFill>
                            <a:srgbClr val="525252"/>
                          </a:solidFill>
                          <a:effectLst/>
                        </a:rPr>
                        <a:t>5. When was your last eye exam?</a:t>
                      </a:r>
                    </a:p>
                  </a:txBody>
                  <a:tcPr anchor="ctr">
                    <a:solidFill>
                      <a:schemeClr val="bg1"/>
                    </a:solidFill>
                  </a:tcPr>
                </a:tc>
                <a:tc>
                  <a:txBody>
                    <a:bodyPr/>
                    <a:lstStyle/>
                    <a:p>
                      <a:pPr algn="ctr"/>
                      <a:r>
                        <a:rPr lang="en-US" sz="900" dirty="0">
                          <a:solidFill>
                            <a:srgbClr val="525252"/>
                          </a:solidFill>
                          <a:effectLst/>
                        </a:rPr>
                        <a:t>270</a:t>
                      </a:r>
                    </a:p>
                  </a:txBody>
                  <a:tcPr anchor="ctr">
                    <a:solidFill>
                      <a:schemeClr val="bg1"/>
                    </a:solidFill>
                  </a:tcP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0004"/>
                  </a:ext>
                </a:extLst>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2</a:t>
            </a:r>
            <a:r>
              <a:rPr lang="en" sz="2400" b="1" i="0" u="none" strike="noStrike" cap="none" dirty="0">
                <a:solidFill>
                  <a:srgbClr val="295269"/>
                </a:solidFill>
                <a:latin typeface="Roboto"/>
                <a:ea typeface="Roboto"/>
                <a:cs typeface="Roboto"/>
                <a:sym typeface="Roboto"/>
              </a:rPr>
              <a:t>.3 Low Completion Results</a:t>
            </a:r>
            <a:endParaRPr sz="2400" b="1" i="0" u="none" strike="noStrike" cap="none" dirty="0">
              <a:solidFill>
                <a:srgbClr val="295269"/>
              </a:solidFill>
              <a:latin typeface="Roboto"/>
              <a:ea typeface="Roboto"/>
              <a:cs typeface="Roboto"/>
              <a:sym typeface="Roboto"/>
            </a:endParaRPr>
          </a:p>
        </p:txBody>
      </p:sp>
      <p:sp>
        <p:nvSpPr>
          <p:cNvPr id="331" name="Shape 331"/>
          <p:cNvSpPr txBox="1"/>
          <p:nvPr/>
        </p:nvSpPr>
        <p:spPr>
          <a:xfrm>
            <a:off x="177975" y="1201325"/>
            <a:ext cx="4920900" cy="3683979"/>
          </a:xfrm>
          <a:prstGeom prst="rect">
            <a:avLst/>
          </a:prstGeom>
          <a:solidFill>
            <a:srgbClr val="E8FCFD"/>
          </a:solid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lvl="0">
              <a:lnSpc>
                <a:spcPct val="115000"/>
              </a:lnSpc>
              <a:buSzPts val="1200"/>
            </a:pPr>
            <a:r>
              <a:rPr lang="en" b="1" dirty="0">
                <a:latin typeface="Roboto"/>
                <a:ea typeface="Roboto"/>
                <a:cs typeface="Roboto"/>
                <a:sym typeface="Roboto"/>
              </a:rPr>
              <a:t>Results</a:t>
            </a:r>
          </a:p>
          <a:p>
            <a:pPr marL="171450" indent="-171450">
              <a:lnSpc>
                <a:spcPct val="115000"/>
              </a:lnSpc>
              <a:buSzPts val="1200"/>
              <a:buFont typeface="Arial" panose="020B0604020202020204" pitchFamily="34" charset="0"/>
              <a:buChar char="•"/>
            </a:pPr>
            <a:r>
              <a:rPr lang="en" sz="1200" dirty="0">
                <a:latin typeface="Roboto"/>
                <a:ea typeface="Roboto"/>
                <a:cs typeface="Roboto"/>
                <a:sym typeface="Roboto"/>
              </a:rPr>
              <a:t>Our results show that Questions 3 and 5 have the lowest completion rates.</a:t>
            </a:r>
          </a:p>
          <a:p>
            <a:pPr marL="171450" indent="-171450">
              <a:lnSpc>
                <a:spcPct val="115000"/>
              </a:lnSpc>
              <a:buSzPts val="1200"/>
              <a:buFont typeface="Arial" panose="020B0604020202020204" pitchFamily="34" charset="0"/>
              <a:buChar char="•"/>
            </a:pPr>
            <a:endParaRPr lang="en" sz="1200" dirty="0">
              <a:latin typeface="Roboto"/>
              <a:ea typeface="Roboto"/>
              <a:cs typeface="Roboto"/>
              <a:sym typeface="Roboto"/>
            </a:endParaRPr>
          </a:p>
          <a:p>
            <a:pPr lvl="6">
              <a:lnSpc>
                <a:spcPct val="115000"/>
              </a:lnSpc>
              <a:buSzPts val="1200"/>
            </a:pPr>
            <a:r>
              <a:rPr lang="en" b="1" dirty="0">
                <a:latin typeface="Roboto"/>
                <a:ea typeface="Roboto"/>
                <a:cs typeface="Roboto"/>
                <a:sym typeface="Roboto"/>
              </a:rPr>
              <a:t>Analysis</a:t>
            </a:r>
          </a:p>
          <a:p>
            <a:pPr marL="171450" lvl="6" indent="-171450">
              <a:lnSpc>
                <a:spcPct val="115000"/>
              </a:lnSpc>
              <a:buSzPts val="1200"/>
              <a:buFont typeface="Arial" panose="020B0604020202020204" pitchFamily="34" charset="0"/>
              <a:buChar char="•"/>
            </a:pPr>
            <a:r>
              <a:rPr lang="en" sz="1200" u="sng" dirty="0">
                <a:latin typeface="Roboto"/>
                <a:ea typeface="Roboto"/>
                <a:cs typeface="Roboto"/>
                <a:sym typeface="Roboto"/>
              </a:rPr>
              <a:t>Question 3: “Which shapes do you like?”</a:t>
            </a:r>
            <a:r>
              <a:rPr lang="en" sz="1200" dirty="0">
                <a:latin typeface="Roboto"/>
                <a:ea typeface="Roboto"/>
                <a:cs typeface="Roboto"/>
                <a:sym typeface="Roboto"/>
              </a:rPr>
              <a:t> </a:t>
            </a:r>
            <a:r>
              <a:rPr lang="en" sz="1100" dirty="0">
                <a:latin typeface="Roboto"/>
                <a:ea typeface="Roboto"/>
                <a:cs typeface="Roboto"/>
                <a:sym typeface="Roboto"/>
              </a:rPr>
              <a:t>My inference as to why this question has a low completion rate is that people do not know what shapes they are looking for yet. They may feel uncomfortable making a decision until t</a:t>
            </a:r>
            <a:r>
              <a:rPr lang="en-US" sz="1100" dirty="0">
                <a:latin typeface="Roboto"/>
                <a:ea typeface="Roboto"/>
                <a:cs typeface="Roboto"/>
                <a:sym typeface="Roboto"/>
              </a:rPr>
              <a:t>h</a:t>
            </a:r>
            <a:r>
              <a:rPr lang="en" sz="1100" dirty="0" err="1">
                <a:latin typeface="Roboto"/>
                <a:ea typeface="Roboto"/>
                <a:cs typeface="Roboto"/>
                <a:sym typeface="Roboto"/>
              </a:rPr>
              <a:t>ey</a:t>
            </a:r>
            <a:r>
              <a:rPr lang="en" sz="1100" dirty="0">
                <a:latin typeface="Roboto"/>
                <a:ea typeface="Roboto"/>
                <a:cs typeface="Roboto"/>
                <a:sym typeface="Roboto"/>
              </a:rPr>
              <a:t> see examples of what’s available first. Perhaps they just don’t want to </a:t>
            </a:r>
            <a:r>
              <a:rPr lang="en-US" sz="1100" dirty="0">
                <a:latin typeface="Roboto"/>
                <a:ea typeface="Roboto"/>
                <a:cs typeface="Roboto"/>
                <a:sym typeface="Roboto"/>
              </a:rPr>
              <a:t>pigeonhole</a:t>
            </a:r>
            <a:r>
              <a:rPr lang="en" sz="1100" dirty="0">
                <a:latin typeface="Roboto"/>
                <a:ea typeface="Roboto"/>
                <a:cs typeface="Roboto"/>
                <a:sym typeface="Roboto"/>
              </a:rPr>
              <a:t> </a:t>
            </a:r>
            <a:r>
              <a:rPr lang="en-US" sz="1100" dirty="0">
                <a:latin typeface="Roboto"/>
                <a:ea typeface="Roboto"/>
                <a:cs typeface="Roboto"/>
                <a:sym typeface="Roboto"/>
              </a:rPr>
              <a:t>themselves</a:t>
            </a:r>
            <a:r>
              <a:rPr lang="en" sz="1100" dirty="0">
                <a:latin typeface="Roboto"/>
                <a:ea typeface="Roboto"/>
                <a:cs typeface="Roboto"/>
                <a:sym typeface="Roboto"/>
              </a:rPr>
              <a:t> into a particular shape yet.</a:t>
            </a:r>
          </a:p>
          <a:p>
            <a:pPr marL="171450" lvl="6" indent="-171450">
              <a:lnSpc>
                <a:spcPct val="115000"/>
              </a:lnSpc>
              <a:buSzPts val="1200"/>
              <a:buFont typeface="Arial" panose="020B0604020202020204" pitchFamily="34" charset="0"/>
              <a:buChar char="•"/>
            </a:pPr>
            <a:r>
              <a:rPr lang="en" sz="1200" u="sng" dirty="0">
                <a:latin typeface="Roboto"/>
                <a:ea typeface="Roboto"/>
                <a:cs typeface="Roboto"/>
                <a:sym typeface="Roboto"/>
              </a:rPr>
              <a:t>Question 5: “When was your last eye exam?”</a:t>
            </a:r>
            <a:r>
              <a:rPr lang="en" sz="1200" dirty="0">
                <a:latin typeface="Roboto"/>
                <a:ea typeface="Roboto"/>
                <a:cs typeface="Roboto"/>
                <a:sym typeface="Roboto"/>
              </a:rPr>
              <a:t> </a:t>
            </a:r>
            <a:r>
              <a:rPr lang="en" sz="1100" dirty="0">
                <a:latin typeface="Roboto"/>
                <a:ea typeface="Roboto"/>
                <a:cs typeface="Roboto"/>
                <a:sym typeface="Roboto"/>
              </a:rPr>
              <a:t>I assume that people defer from answering this question because they do not remember when their last eye exam was. I can relate because as </a:t>
            </a:r>
            <a:r>
              <a:rPr lang="en-US" sz="1100" dirty="0">
                <a:latin typeface="Roboto"/>
                <a:ea typeface="Roboto"/>
                <a:cs typeface="Roboto"/>
                <a:sym typeface="Roboto"/>
              </a:rPr>
              <a:t>I</a:t>
            </a:r>
            <a:r>
              <a:rPr lang="en" sz="1100" dirty="0">
                <a:latin typeface="Roboto"/>
                <a:ea typeface="Roboto"/>
                <a:cs typeface="Roboto"/>
                <a:sym typeface="Roboto"/>
              </a:rPr>
              <a:t> get older, it seems that time to escape from work to go to the eye doctor becomes less and less of a priority. If people are ashamed that they don’t remember their last eye exam, they may get discouraged and leave the quiz.</a:t>
            </a:r>
          </a:p>
          <a:p>
            <a:pPr marL="171450" lvl="6" indent="-171450">
              <a:lnSpc>
                <a:spcPct val="115000"/>
              </a:lnSpc>
              <a:buSzPts val="1200"/>
              <a:buFont typeface="Arial" panose="020B0604020202020204" pitchFamily="34" charset="0"/>
              <a:buChar char="•"/>
            </a:pPr>
            <a:endParaRPr lang="en" sz="1200" dirty="0">
              <a:latin typeface="Roboto"/>
              <a:ea typeface="Roboto"/>
              <a:cs typeface="Roboto"/>
              <a:sym typeface="Roboto"/>
            </a:endParaRPr>
          </a:p>
        </p:txBody>
      </p:sp>
      <p:graphicFrame>
        <p:nvGraphicFramePr>
          <p:cNvPr id="332" name="Shape 332"/>
          <p:cNvGraphicFramePr/>
          <p:nvPr/>
        </p:nvGraphicFramePr>
        <p:xfrm>
          <a:off x="5159566" y="3399434"/>
          <a:ext cx="3742894" cy="1490950"/>
        </p:xfrm>
        <a:graphic>
          <a:graphicData uri="http://schemas.openxmlformats.org/drawingml/2006/table">
            <a:tbl>
              <a:tblPr>
                <a:noFill/>
                <a:tableStyleId>{41C52BF7-F10D-42DD-8479-FF2DDF1A0279}</a:tableStyleId>
              </a:tblPr>
              <a:tblGrid>
                <a:gridCol w="2280317">
                  <a:extLst>
                    <a:ext uri="{9D8B030D-6E8A-4147-A177-3AD203B41FA5}">
                      <a16:colId xmlns:a16="http://schemas.microsoft.com/office/drawing/2014/main" xmlns:p="http://schemas.openxmlformats.org/presentationml/2006/main" xmlns:r="http://schemas.openxmlformats.org/officeDocument/2006/relationships" xmlns:a="http://schemas.openxmlformats.org/drawingml/2006/main" xmlns="" val="20000"/>
                    </a:ext>
                  </a:extLst>
                </a:gridCol>
                <a:gridCol w="1462577">
                  <a:extLst>
                    <a:ext uri="{9D8B030D-6E8A-4147-A177-3AD203B41FA5}">
                      <a16:colId xmlns:a16="http://schemas.microsoft.com/office/drawing/2014/main" xmlns:p="http://schemas.openxmlformats.org/presentationml/2006/main" xmlns:r="http://schemas.openxmlformats.org/officeDocument/2006/relationships" xmlns:a="http://schemas.openxmlformats.org/drawingml/2006/main" xmlns="" val="977222640"/>
                    </a:ext>
                  </a:extLst>
                </a:gridCol>
              </a:tblGrid>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a:solidFill>
                            <a:srgbClr val="FFFFFF"/>
                          </a:solidFill>
                        </a:rPr>
                        <a:t>question</a:t>
                      </a:r>
                      <a:endParaRPr sz="1000" b="1" u="none" strike="noStrike" cap="none"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352"/>
                      </a:srgb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lang="en-US" sz="1000" b="1" u="none" strike="noStrike" cap="none" dirty="0">
                          <a:solidFill>
                            <a:srgbClr val="FFFFFF"/>
                          </a:solidFill>
                        </a:rPr>
                        <a:t>completion rate</a:t>
                      </a:r>
                    </a:p>
                    <a:p>
                      <a:pPr marL="0" marR="0" lvl="0" indent="0" algn="l" rtl="0">
                        <a:lnSpc>
                          <a:spcPct val="100000"/>
                        </a:lnSpc>
                        <a:spcBef>
                          <a:spcPts val="0"/>
                        </a:spcBef>
                        <a:spcAft>
                          <a:spcPts val="0"/>
                        </a:spcAft>
                        <a:buClr>
                          <a:srgbClr val="000000"/>
                        </a:buClr>
                        <a:buSzPts val="1000"/>
                        <a:buFont typeface="Arial"/>
                        <a:buNone/>
                      </a:pPr>
                      <a:endParaRPr sz="800" b="1" u="none" strike="noStrike" cap="none" dirty="0">
                        <a:solidFill>
                          <a:srgbClr val="FFFFFF"/>
                        </a:solidFill>
                      </a:endParaRPr>
                    </a:p>
                  </a:txBody>
                  <a:tcPr marL="91425" marR="91425" marT="91425" marB="91425">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352"/>
                      </a:srgbClr>
                    </a:solidFill>
                  </a:tcP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0000"/>
                  </a:ext>
                </a:extLst>
              </a:tr>
              <a:tr h="0">
                <a:tc>
                  <a:txBody>
                    <a:bodyPr/>
                    <a:lstStyle/>
                    <a:p>
                      <a:pPr algn="ctr" rtl="0" fontAlgn="b"/>
                      <a:r>
                        <a:rPr lang="en-US" sz="900" b="0" dirty="0">
                          <a:solidFill>
                            <a:srgbClr val="434343"/>
                          </a:solidFill>
                          <a:effectLst/>
                          <a:latin typeface="Arial" panose="020B0604020202020204" pitchFamily="34" charset="0"/>
                          <a:cs typeface="Arial" panose="020B0604020202020204" pitchFamily="34" charset="0"/>
                        </a:rPr>
                        <a:t>1. What are you looking for?</a:t>
                      </a:r>
                    </a:p>
                  </a:txBody>
                  <a:tcPr marL="28575" marR="28575" marT="19050" marB="19050" anchor="b">
                    <a:lnT w="9525" cap="flat" cmpd="sng">
                      <a:solidFill>
                        <a:srgbClr val="9E9E9E"/>
                      </a:solidFill>
                      <a:prstDash val="solid"/>
                      <a:round/>
                      <a:headEnd type="none" w="sm" len="sm"/>
                      <a:tailEnd type="none" w="sm" len="sm"/>
                    </a:lnT>
                  </a:tcPr>
                </a:tc>
                <a:tc>
                  <a:txBody>
                    <a:bodyPr/>
                    <a:lstStyle/>
                    <a:p>
                      <a:pPr algn="ctr" rtl="0" fontAlgn="b"/>
                      <a:r>
                        <a:rPr lang="en-US" sz="1100" b="0">
                          <a:solidFill>
                            <a:srgbClr val="434343"/>
                          </a:solidFill>
                          <a:effectLst/>
                          <a:latin typeface="Arial" panose="020B0604020202020204" pitchFamily="34" charset="0"/>
                        </a:rPr>
                        <a:t>100%</a:t>
                      </a:r>
                    </a:p>
                  </a:txBody>
                  <a:tcPr marL="28575" marR="28575" marT="19050" marB="19050" anchor="b">
                    <a:lnT w="9525" cap="flat" cmpd="sng" algn="ctr">
                      <a:solidFill>
                        <a:srgbClr val="9E9E9E"/>
                      </a:solidFill>
                      <a:prstDash val="solid"/>
                      <a:round/>
                      <a:headEnd type="none" w="sm" len="sm"/>
                      <a:tailEnd type="none" w="sm" len="sm"/>
                    </a:lnT>
                  </a:tcP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0001"/>
                  </a:ext>
                </a:extLst>
              </a:tr>
              <a:tr h="0">
                <a:tc>
                  <a:txBody>
                    <a:bodyPr/>
                    <a:lstStyle/>
                    <a:p>
                      <a:pPr algn="ctr" rtl="0" fontAlgn="b"/>
                      <a:r>
                        <a:rPr lang="en-US" sz="900" b="0" dirty="0">
                          <a:solidFill>
                            <a:srgbClr val="434343"/>
                          </a:solidFill>
                          <a:effectLst/>
                          <a:latin typeface="Arial" panose="020B0604020202020204" pitchFamily="34" charset="0"/>
                          <a:cs typeface="Arial" panose="020B0604020202020204" pitchFamily="34" charset="0"/>
                        </a:rPr>
                        <a:t>2. What's your fit?</a:t>
                      </a:r>
                    </a:p>
                  </a:txBody>
                  <a:tcPr marL="28575" marR="28575" marT="19050" marB="19050" anchor="b"/>
                </a:tc>
                <a:tc>
                  <a:txBody>
                    <a:bodyPr/>
                    <a:lstStyle/>
                    <a:p>
                      <a:pPr algn="ctr" rtl="0" fontAlgn="b"/>
                      <a:r>
                        <a:rPr lang="en-US" sz="1100" b="0">
                          <a:solidFill>
                            <a:srgbClr val="434343"/>
                          </a:solidFill>
                          <a:effectLst/>
                          <a:latin typeface="Arial" panose="020B0604020202020204" pitchFamily="34" charset="0"/>
                        </a:rPr>
                        <a:t>95%</a:t>
                      </a:r>
                    </a:p>
                  </a:txBody>
                  <a:tcPr marL="28575" marR="28575" marT="19050" marB="19050" anchor="b"/>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0002"/>
                  </a:ext>
                </a:extLst>
              </a:tr>
              <a:tr h="0">
                <a:tc>
                  <a:txBody>
                    <a:bodyPr/>
                    <a:lstStyle/>
                    <a:p>
                      <a:pPr algn="ctr" rtl="0" fontAlgn="b"/>
                      <a:r>
                        <a:rPr lang="en-US" sz="900" b="0" dirty="0">
                          <a:solidFill>
                            <a:srgbClr val="434343"/>
                          </a:solidFill>
                          <a:effectLst/>
                          <a:latin typeface="Arial" panose="020B0604020202020204" pitchFamily="34" charset="0"/>
                          <a:cs typeface="Arial" panose="020B0604020202020204" pitchFamily="34" charset="0"/>
                        </a:rPr>
                        <a:t>3. Which shapes do you like?</a:t>
                      </a:r>
                    </a:p>
                  </a:txBody>
                  <a:tcPr marL="28575" marR="28575" marT="19050" marB="19050" anchor="b"/>
                </a:tc>
                <a:tc>
                  <a:txBody>
                    <a:bodyPr/>
                    <a:lstStyle/>
                    <a:p>
                      <a:pPr algn="ctr" rtl="0" fontAlgn="b"/>
                      <a:r>
                        <a:rPr lang="en-US" sz="1100" b="0">
                          <a:solidFill>
                            <a:srgbClr val="434343"/>
                          </a:solidFill>
                          <a:effectLst/>
                          <a:latin typeface="Arial" panose="020B0604020202020204" pitchFamily="34" charset="0"/>
                        </a:rPr>
                        <a:t>80%</a:t>
                      </a:r>
                    </a:p>
                  </a:txBody>
                  <a:tcPr marL="28575" marR="28575" marT="19050" marB="19050" anchor="b"/>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0003"/>
                  </a:ext>
                </a:extLst>
              </a:tr>
              <a:tr h="0">
                <a:tc>
                  <a:txBody>
                    <a:bodyPr/>
                    <a:lstStyle/>
                    <a:p>
                      <a:pPr algn="ctr" rtl="0" fontAlgn="b"/>
                      <a:r>
                        <a:rPr lang="en-US" sz="900" b="0">
                          <a:solidFill>
                            <a:srgbClr val="434343"/>
                          </a:solidFill>
                          <a:effectLst/>
                          <a:latin typeface="Arial" panose="020B0604020202020204" pitchFamily="34" charset="0"/>
                          <a:cs typeface="Arial" panose="020B0604020202020204" pitchFamily="34" charset="0"/>
                        </a:rPr>
                        <a:t>4. Which colors do you like?</a:t>
                      </a:r>
                    </a:p>
                  </a:txBody>
                  <a:tcPr marL="28575" marR="28575" marT="19050" marB="19050" anchor="b"/>
                </a:tc>
                <a:tc>
                  <a:txBody>
                    <a:bodyPr/>
                    <a:lstStyle/>
                    <a:p>
                      <a:pPr algn="ctr" rtl="0" fontAlgn="b"/>
                      <a:r>
                        <a:rPr lang="en-US" sz="1100" b="0" dirty="0">
                          <a:solidFill>
                            <a:srgbClr val="434343"/>
                          </a:solidFill>
                          <a:effectLst/>
                          <a:latin typeface="Arial" panose="020B0604020202020204" pitchFamily="34" charset="0"/>
                        </a:rPr>
                        <a:t>95%</a:t>
                      </a:r>
                    </a:p>
                  </a:txBody>
                  <a:tcPr marL="28575" marR="28575" marT="19050" marB="19050" anchor="b"/>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0004"/>
                  </a:ext>
                </a:extLst>
              </a:tr>
              <a:tr h="0">
                <a:tc>
                  <a:txBody>
                    <a:bodyPr/>
                    <a:lstStyle/>
                    <a:p>
                      <a:pPr algn="ctr" rtl="0" fontAlgn="b"/>
                      <a:r>
                        <a:rPr lang="en-US" sz="900" b="0" dirty="0">
                          <a:solidFill>
                            <a:srgbClr val="434343"/>
                          </a:solidFill>
                          <a:effectLst/>
                          <a:latin typeface="Arial" panose="020B0604020202020204" pitchFamily="34" charset="0"/>
                          <a:cs typeface="Arial" panose="020B0604020202020204" pitchFamily="34" charset="0"/>
                        </a:rPr>
                        <a:t>5. When was your last eye exam?</a:t>
                      </a:r>
                    </a:p>
                  </a:txBody>
                  <a:tcPr marL="28575" marR="28575" marT="19050" marB="19050" anchor="b"/>
                </a:tc>
                <a:tc>
                  <a:txBody>
                    <a:bodyPr/>
                    <a:lstStyle/>
                    <a:p>
                      <a:pPr algn="ctr" rtl="0" fontAlgn="b"/>
                      <a:r>
                        <a:rPr lang="en-US" sz="1100" b="0" dirty="0">
                          <a:solidFill>
                            <a:srgbClr val="434343"/>
                          </a:solidFill>
                          <a:effectLst/>
                          <a:latin typeface="Arial" panose="020B0604020202020204" pitchFamily="34" charset="0"/>
                        </a:rPr>
                        <a:t>75%</a:t>
                      </a:r>
                    </a:p>
                  </a:txBody>
                  <a:tcPr marL="28575" marR="28575" marT="19050" marB="19050" anchor="b"/>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0005"/>
                  </a:ext>
                </a:extLst>
              </a:tr>
            </a:tbl>
          </a:graphicData>
        </a:graphic>
      </p:graphicFrame>
      <p:graphicFrame>
        <p:nvGraphicFramePr>
          <p:cNvPr id="5" name="Shape 325">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EFC5E9A5-56A3-0747-8E78-FE0C77599C69}"/>
              </a:ext>
            </a:extLst>
          </p:cNvPr>
          <p:cNvGraphicFramePr/>
          <p:nvPr/>
        </p:nvGraphicFramePr>
        <p:xfrm>
          <a:off x="5159566" y="1203578"/>
          <a:ext cx="3742894" cy="1923506"/>
        </p:xfrm>
        <a:graphic>
          <a:graphicData uri="http://schemas.openxmlformats.org/drawingml/2006/table">
            <a:tbl>
              <a:tblPr>
                <a:noFill/>
                <a:tableStyleId>{41C52BF7-F10D-42DD-8479-FF2DDF1A0279}</a:tableStyleId>
              </a:tblPr>
              <a:tblGrid>
                <a:gridCol w="2259151">
                  <a:extLst>
                    <a:ext uri="{9D8B030D-6E8A-4147-A177-3AD203B41FA5}">
                      <a16:colId xmlns:a16="http://schemas.microsoft.com/office/drawing/2014/main" xmlns:p="http://schemas.openxmlformats.org/presentationml/2006/main" xmlns:r="http://schemas.openxmlformats.org/officeDocument/2006/relationships" xmlns:a="http://schemas.openxmlformats.org/drawingml/2006/main" xmlns="" val="20000"/>
                    </a:ext>
                  </a:extLst>
                </a:gridCol>
                <a:gridCol w="1483743">
                  <a:extLst>
                    <a:ext uri="{9D8B030D-6E8A-4147-A177-3AD203B41FA5}">
                      <a16:colId xmlns:a16="http://schemas.microsoft.com/office/drawing/2014/main" xmlns:p="http://schemas.openxmlformats.org/presentationml/2006/main" xmlns:r="http://schemas.openxmlformats.org/officeDocument/2006/relationships" xmlns:a="http://schemas.openxmlformats.org/drawingml/2006/main" xmlns="" val="20001"/>
                    </a:ext>
                  </a:extLst>
                </a:gridCol>
              </a:tblGrid>
              <a:tr h="265842">
                <a:tc>
                  <a:txBody>
                    <a:bodyPr/>
                    <a:lstStyle/>
                    <a:p>
                      <a:pPr marL="0" marR="0" lvl="0" indent="0" algn="l" rtl="0">
                        <a:lnSpc>
                          <a:spcPct val="100000"/>
                        </a:lnSpc>
                        <a:spcBef>
                          <a:spcPts val="0"/>
                        </a:spcBef>
                        <a:spcAft>
                          <a:spcPts val="0"/>
                        </a:spcAft>
                        <a:buClr>
                          <a:srgbClr val="000000"/>
                        </a:buClr>
                        <a:buSzPts val="1000"/>
                        <a:buFont typeface="Arial"/>
                        <a:buNone/>
                      </a:pPr>
                      <a:r>
                        <a:rPr lang="en" sz="800" b="1" u="none" strike="noStrike" cap="none" dirty="0">
                          <a:solidFill>
                            <a:srgbClr val="FFFFFF"/>
                          </a:solidFill>
                        </a:rPr>
                        <a:t>question</a:t>
                      </a:r>
                      <a:endParaRPr sz="8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800" b="1" u="none" strike="noStrike" cap="none" dirty="0">
                          <a:solidFill>
                            <a:srgbClr val="FFFFFF"/>
                          </a:solidFill>
                        </a:rPr>
                        <a:t>COUNT(DISTINCT </a:t>
                      </a:r>
                      <a:r>
                        <a:rPr lang="en" sz="800" b="1" u="none" strike="noStrike" cap="none" dirty="0" err="1">
                          <a:solidFill>
                            <a:srgbClr val="FFFFFF"/>
                          </a:solidFill>
                        </a:rPr>
                        <a:t>user_id</a:t>
                      </a:r>
                      <a:r>
                        <a:rPr lang="en" sz="800" b="1" u="none" strike="noStrike" cap="none" dirty="0">
                          <a:solidFill>
                            <a:srgbClr val="FFFFFF"/>
                          </a:solidFill>
                        </a:rPr>
                        <a:t>)</a:t>
                      </a:r>
                      <a:endParaRPr sz="800" b="1" u="none" strike="noStrike" cap="none" dirty="0">
                        <a:solidFill>
                          <a:srgbClr val="FFFFFF"/>
                        </a:solidFill>
                      </a:endParaRPr>
                    </a:p>
                  </a:txBody>
                  <a:tcPr marL="91425" marR="91425" marT="91425" marB="91425">
                    <a:solidFill>
                      <a:srgbClr val="204056">
                        <a:alpha val="82352"/>
                      </a:srgbClr>
                    </a:solidFill>
                  </a:tcP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0000"/>
                  </a:ext>
                </a:extLst>
              </a:tr>
              <a:tr h="345629">
                <a:tc>
                  <a:txBody>
                    <a:bodyPr/>
                    <a:lstStyle/>
                    <a:p>
                      <a:pPr algn="ctr"/>
                      <a:r>
                        <a:rPr lang="en-US" sz="900" dirty="0">
                          <a:solidFill>
                            <a:srgbClr val="525252"/>
                          </a:solidFill>
                          <a:effectLst/>
                        </a:rPr>
                        <a:t>1. What are you looking for?</a:t>
                      </a:r>
                    </a:p>
                  </a:txBody>
                  <a:tcPr anchor="ctr">
                    <a:solidFill>
                      <a:schemeClr val="bg1"/>
                    </a:solidFill>
                  </a:tcPr>
                </a:tc>
                <a:tc>
                  <a:txBody>
                    <a:bodyPr/>
                    <a:lstStyle/>
                    <a:p>
                      <a:pPr algn="ctr"/>
                      <a:r>
                        <a:rPr lang="en-US" sz="900" dirty="0">
                          <a:solidFill>
                            <a:srgbClr val="525252"/>
                          </a:solidFill>
                          <a:effectLst/>
                        </a:rPr>
                        <a:t>500</a:t>
                      </a:r>
                    </a:p>
                  </a:txBody>
                  <a:tcPr anchor="ctr">
                    <a:solidFill>
                      <a:schemeClr val="bg1"/>
                    </a:solidFill>
                  </a:tcP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0001"/>
                  </a:ext>
                </a:extLst>
              </a:tr>
              <a:tr h="212695">
                <a:tc>
                  <a:txBody>
                    <a:bodyPr/>
                    <a:lstStyle/>
                    <a:p>
                      <a:pPr algn="ctr"/>
                      <a:r>
                        <a:rPr lang="en-US" sz="900" dirty="0">
                          <a:solidFill>
                            <a:srgbClr val="525252"/>
                          </a:solidFill>
                          <a:effectLst/>
                        </a:rPr>
                        <a:t>2. What's your fit?</a:t>
                      </a:r>
                    </a:p>
                  </a:txBody>
                  <a:tcPr anchor="ctr">
                    <a:solidFill>
                      <a:schemeClr val="bg1"/>
                    </a:solidFill>
                  </a:tcPr>
                </a:tc>
                <a:tc>
                  <a:txBody>
                    <a:bodyPr/>
                    <a:lstStyle/>
                    <a:p>
                      <a:pPr algn="ctr"/>
                      <a:r>
                        <a:rPr lang="en-US" sz="900" dirty="0">
                          <a:solidFill>
                            <a:srgbClr val="525252"/>
                          </a:solidFill>
                          <a:effectLst/>
                        </a:rPr>
                        <a:t>475</a:t>
                      </a:r>
                    </a:p>
                  </a:txBody>
                  <a:tcPr anchor="ctr">
                    <a:solidFill>
                      <a:schemeClr val="bg1"/>
                    </a:solidFill>
                  </a:tcP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987931955"/>
                  </a:ext>
                </a:extLst>
              </a:tr>
              <a:tr h="345629">
                <a:tc>
                  <a:txBody>
                    <a:bodyPr/>
                    <a:lstStyle/>
                    <a:p>
                      <a:pPr algn="ctr"/>
                      <a:r>
                        <a:rPr lang="en-US" sz="900" dirty="0">
                          <a:solidFill>
                            <a:srgbClr val="525252"/>
                          </a:solidFill>
                          <a:effectLst/>
                        </a:rPr>
                        <a:t>3. Which shapes do you like?</a:t>
                      </a:r>
                    </a:p>
                  </a:txBody>
                  <a:tcPr anchor="ctr">
                    <a:solidFill>
                      <a:schemeClr val="bg1"/>
                    </a:solidFill>
                  </a:tcPr>
                </a:tc>
                <a:tc>
                  <a:txBody>
                    <a:bodyPr/>
                    <a:lstStyle/>
                    <a:p>
                      <a:pPr algn="ctr"/>
                      <a:r>
                        <a:rPr lang="en-US" sz="900" dirty="0">
                          <a:solidFill>
                            <a:srgbClr val="525252"/>
                          </a:solidFill>
                          <a:effectLst/>
                        </a:rPr>
                        <a:t>380</a:t>
                      </a:r>
                    </a:p>
                  </a:txBody>
                  <a:tcPr anchor="ctr">
                    <a:solidFill>
                      <a:schemeClr val="bg1"/>
                    </a:solidFill>
                  </a:tcP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0002"/>
                  </a:ext>
                </a:extLst>
              </a:tr>
              <a:tr h="345629">
                <a:tc>
                  <a:txBody>
                    <a:bodyPr/>
                    <a:lstStyle/>
                    <a:p>
                      <a:pPr algn="ctr"/>
                      <a:r>
                        <a:rPr lang="en-US" sz="900" dirty="0">
                          <a:solidFill>
                            <a:srgbClr val="525252"/>
                          </a:solidFill>
                          <a:effectLst/>
                        </a:rPr>
                        <a:t>4. Which colors do you like?</a:t>
                      </a:r>
                    </a:p>
                  </a:txBody>
                  <a:tcPr anchor="ctr">
                    <a:solidFill>
                      <a:schemeClr val="bg1"/>
                    </a:solidFill>
                  </a:tcPr>
                </a:tc>
                <a:tc>
                  <a:txBody>
                    <a:bodyPr/>
                    <a:lstStyle/>
                    <a:p>
                      <a:pPr algn="ctr"/>
                      <a:r>
                        <a:rPr lang="en-US" sz="900" dirty="0">
                          <a:solidFill>
                            <a:srgbClr val="525252"/>
                          </a:solidFill>
                          <a:effectLst/>
                        </a:rPr>
                        <a:t>361</a:t>
                      </a:r>
                    </a:p>
                  </a:txBody>
                  <a:tcPr anchor="ctr">
                    <a:solidFill>
                      <a:schemeClr val="bg1"/>
                    </a:solidFill>
                  </a:tcP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0003"/>
                  </a:ext>
                </a:extLst>
              </a:tr>
              <a:tr h="345629">
                <a:tc>
                  <a:txBody>
                    <a:bodyPr/>
                    <a:lstStyle/>
                    <a:p>
                      <a:pPr algn="ctr"/>
                      <a:r>
                        <a:rPr lang="en-US" sz="900" dirty="0">
                          <a:solidFill>
                            <a:srgbClr val="525252"/>
                          </a:solidFill>
                          <a:effectLst/>
                        </a:rPr>
                        <a:t>5. When was your last eye exam?</a:t>
                      </a:r>
                    </a:p>
                  </a:txBody>
                  <a:tcPr anchor="ctr">
                    <a:solidFill>
                      <a:schemeClr val="bg1"/>
                    </a:solidFill>
                  </a:tcPr>
                </a:tc>
                <a:tc>
                  <a:txBody>
                    <a:bodyPr/>
                    <a:lstStyle/>
                    <a:p>
                      <a:pPr algn="ctr"/>
                      <a:r>
                        <a:rPr lang="en-US" sz="900" dirty="0">
                          <a:solidFill>
                            <a:srgbClr val="525252"/>
                          </a:solidFill>
                          <a:effectLst/>
                        </a:rPr>
                        <a:t>270</a:t>
                      </a:r>
                    </a:p>
                  </a:txBody>
                  <a:tcPr anchor="ctr">
                    <a:solidFill>
                      <a:schemeClr val="bg1"/>
                    </a:solidFill>
                  </a:tcPr>
                </a:tc>
                <a:extLst>
                  <a:ext uri="{0D108BD9-81ED-4DB2-BD59-A6C34878D82A}">
                    <a16:rowId xmlns:a16="http://schemas.microsoft.com/office/drawing/2014/main" xmlns:p="http://schemas.openxmlformats.org/presentationml/2006/main" xmlns:r="http://schemas.openxmlformats.org/officeDocument/2006/relationships" xmlns:a="http://schemas.openxmlformats.org/drawingml/2006/main" xmlns="" val="10004"/>
                  </a:ext>
                </a:extLst>
              </a:tr>
            </a:tbl>
          </a:graphicData>
        </a:graphic>
      </p:graphicFrame>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936049043"/>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21883</TotalTime>
  <Words>2094</Words>
  <Application>Microsoft Macintosh PowerPoint</Application>
  <PresentationFormat>On-screen Show (16:9)</PresentationFormat>
  <Paragraphs>294</Paragraphs>
  <Slides>19</Slides>
  <Notes>18</Notes>
  <HiddenSlides>0</HiddenSlides>
  <MMClips>0</MMClips>
  <ScaleCrop>false</ScaleCrop>
  <HeadingPairs>
    <vt:vector size="6" baseType="variant">
      <vt:variant>
        <vt:lpstr>Fonts Used</vt:lpstr>
      </vt:variant>
      <vt:variant>
        <vt:i4>4</vt:i4>
      </vt:variant>
      <vt:variant>
        <vt:lpstr>Design Template</vt:lpstr>
      </vt:variant>
      <vt:variant>
        <vt:i4>3</vt:i4>
      </vt:variant>
      <vt:variant>
        <vt:lpstr>Slide Titles</vt:lpstr>
      </vt:variant>
      <vt:variant>
        <vt:i4>19</vt:i4>
      </vt:variant>
    </vt:vector>
  </HeadingPairs>
  <TitlesOfParts>
    <vt:vector size="26" baseType="lpstr">
      <vt:lpstr>Dosis</vt:lpstr>
      <vt:lpstr>Roboto</vt:lpstr>
      <vt:lpstr>Roboto Black</vt:lpstr>
      <vt:lpstr>Roboto Thin</vt:lpstr>
      <vt:lpstr>Simple Light</vt:lpstr>
      <vt:lpstr>Simple Light</vt:lpstr>
      <vt:lpstr>Simple Light</vt:lpstr>
      <vt:lpstr>Slide 1</vt:lpstr>
      <vt:lpstr>TABLE OF CONTENTS</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Samantha Pita</cp:lastModifiedBy>
  <cp:revision>138</cp:revision>
  <dcterms:created xsi:type="dcterms:W3CDTF">2019-01-10T01:26:40Z</dcterms:created>
  <dcterms:modified xsi:type="dcterms:W3CDTF">2019-01-20T02:38:11Z</dcterms:modified>
</cp:coreProperties>
</file>